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74"/>
  </p:notesMasterIdLst>
  <p:sldIdLst>
    <p:sldId id="390" r:id="rId2"/>
    <p:sldId id="287" r:id="rId3"/>
    <p:sldId id="288" r:id="rId4"/>
    <p:sldId id="289" r:id="rId5"/>
    <p:sldId id="290" r:id="rId6"/>
    <p:sldId id="291" r:id="rId7"/>
    <p:sldId id="292" r:id="rId8"/>
    <p:sldId id="293" r:id="rId9"/>
    <p:sldId id="294" r:id="rId10"/>
    <p:sldId id="295" r:id="rId11"/>
    <p:sldId id="392" r:id="rId12"/>
    <p:sldId id="296" r:id="rId13"/>
    <p:sldId id="297" r:id="rId14"/>
    <p:sldId id="360" r:id="rId15"/>
    <p:sldId id="298" r:id="rId16"/>
    <p:sldId id="361" r:id="rId17"/>
    <p:sldId id="299" r:id="rId18"/>
    <p:sldId id="300" r:id="rId19"/>
    <p:sldId id="301" r:id="rId20"/>
    <p:sldId id="302" r:id="rId21"/>
    <p:sldId id="303" r:id="rId22"/>
    <p:sldId id="391" r:id="rId23"/>
    <p:sldId id="304" r:id="rId24"/>
    <p:sldId id="305" r:id="rId25"/>
    <p:sldId id="306" r:id="rId26"/>
    <p:sldId id="362" r:id="rId27"/>
    <p:sldId id="389" r:id="rId28"/>
    <p:sldId id="307" r:id="rId29"/>
    <p:sldId id="363" r:id="rId30"/>
    <p:sldId id="364" r:id="rId31"/>
    <p:sldId id="365" r:id="rId32"/>
    <p:sldId id="366" r:id="rId33"/>
    <p:sldId id="367" r:id="rId34"/>
    <p:sldId id="308" r:id="rId35"/>
    <p:sldId id="309" r:id="rId36"/>
    <p:sldId id="310" r:id="rId37"/>
    <p:sldId id="311" r:id="rId38"/>
    <p:sldId id="405" r:id="rId39"/>
    <p:sldId id="406" r:id="rId40"/>
    <p:sldId id="407" r:id="rId41"/>
    <p:sldId id="408" r:id="rId42"/>
    <p:sldId id="312" r:id="rId43"/>
    <p:sldId id="393" r:id="rId44"/>
    <p:sldId id="313" r:id="rId45"/>
    <p:sldId id="314" r:id="rId46"/>
    <p:sldId id="315" r:id="rId47"/>
    <p:sldId id="394" r:id="rId48"/>
    <p:sldId id="369" r:id="rId49"/>
    <p:sldId id="370" r:id="rId50"/>
    <p:sldId id="318" r:id="rId51"/>
    <p:sldId id="319" r:id="rId52"/>
    <p:sldId id="404" r:id="rId53"/>
    <p:sldId id="320" r:id="rId54"/>
    <p:sldId id="321" r:id="rId55"/>
    <p:sldId id="322" r:id="rId56"/>
    <p:sldId id="371" r:id="rId57"/>
    <p:sldId id="323" r:id="rId58"/>
    <p:sldId id="326" r:id="rId59"/>
    <p:sldId id="327" r:id="rId60"/>
    <p:sldId id="328" r:id="rId61"/>
    <p:sldId id="372" r:id="rId62"/>
    <p:sldId id="411" r:id="rId63"/>
    <p:sldId id="409" r:id="rId64"/>
    <p:sldId id="410" r:id="rId65"/>
    <p:sldId id="395" r:id="rId66"/>
    <p:sldId id="396" r:id="rId67"/>
    <p:sldId id="397" r:id="rId68"/>
    <p:sldId id="398" r:id="rId69"/>
    <p:sldId id="399" r:id="rId70"/>
    <p:sldId id="400" r:id="rId71"/>
    <p:sldId id="402" r:id="rId72"/>
    <p:sldId id="403" r:id="rId73"/>
  </p:sldIdLst>
  <p:sldSz cx="9144000" cy="6858000" type="screen4x3"/>
  <p:notesSz cx="6858000" cy="9144000"/>
  <p:defaultTextStyle>
    <a:defPPr>
      <a:defRPr lang="zh-CN"/>
    </a:defPPr>
    <a:lvl1pPr algn="l" rtl="0" fontAlgn="base">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CC"/>
    <a:srgbClr val="FFFFCC"/>
    <a:srgbClr val="66FFFF"/>
    <a:srgbClr val="00CCFF"/>
    <a:srgbClr val="006600"/>
    <a:srgbClr val="FFFF00"/>
    <a:srgbClr val="0000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3" autoAdjust="0"/>
    <p:restoredTop sz="97847" autoAdjust="0"/>
  </p:normalViewPr>
  <p:slideViewPr>
    <p:cSldViewPr>
      <p:cViewPr varScale="1">
        <p:scale>
          <a:sx n="79" d="100"/>
          <a:sy n="79" d="100"/>
        </p:scale>
        <p:origin x="1531"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23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276D186F-9BEE-452E-9830-B802D321941E}"/>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195587" name="Rectangle 3">
            <a:extLst>
              <a:ext uri="{FF2B5EF4-FFF2-40B4-BE49-F238E27FC236}">
                <a16:creationId xmlns:a16="http://schemas.microsoft.com/office/drawing/2014/main" id="{7305C5E1-F25E-4ADA-8518-51755709C152}"/>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89092" name="Rectangle 4">
            <a:extLst>
              <a:ext uri="{FF2B5EF4-FFF2-40B4-BE49-F238E27FC236}">
                <a16:creationId xmlns:a16="http://schemas.microsoft.com/office/drawing/2014/main" id="{B2B71DCA-8C48-4EA8-92C4-073C793C2A9D}"/>
              </a:ext>
            </a:extLst>
          </p:cNvPr>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9" name="Rectangle 5">
            <a:extLst>
              <a:ext uri="{FF2B5EF4-FFF2-40B4-BE49-F238E27FC236}">
                <a16:creationId xmlns:a16="http://schemas.microsoft.com/office/drawing/2014/main" id="{C546B50D-BC4C-4BD9-9228-A263004EE853}"/>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95590" name="Rectangle 6">
            <a:extLst>
              <a:ext uri="{FF2B5EF4-FFF2-40B4-BE49-F238E27FC236}">
                <a16:creationId xmlns:a16="http://schemas.microsoft.com/office/drawing/2014/main" id="{066C8CAF-A9EA-402E-B4A9-99421A244A5D}"/>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195591" name="Rectangle 7">
            <a:extLst>
              <a:ext uri="{FF2B5EF4-FFF2-40B4-BE49-F238E27FC236}">
                <a16:creationId xmlns:a16="http://schemas.microsoft.com/office/drawing/2014/main" id="{0BCA71D4-06A8-4F89-A10E-EEF880F60C02}"/>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BC4519D0-9EEB-47E2-8421-25D2B8664096}"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B39F8C3A-A377-4D95-A973-2FD0841576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2138AB02-BCA0-4DB7-A600-622C63301E99}" type="slidenum">
              <a:rPr lang="en-US" altLang="zh-CN" sz="1200"/>
              <a:pPr eaLnBrk="1" hangingPunct="1"/>
              <a:t>2</a:t>
            </a:fld>
            <a:endParaRPr lang="en-US" altLang="zh-CN" sz="1200"/>
          </a:p>
        </p:txBody>
      </p:sp>
      <p:sp>
        <p:nvSpPr>
          <p:cNvPr id="90115" name="Rectangle 2">
            <a:extLst>
              <a:ext uri="{FF2B5EF4-FFF2-40B4-BE49-F238E27FC236}">
                <a16:creationId xmlns:a16="http://schemas.microsoft.com/office/drawing/2014/main" id="{6A582E97-A6DE-43FE-965C-0624F1F04DC2}"/>
              </a:ext>
            </a:extLst>
          </p:cNvPr>
          <p:cNvSpPr>
            <a:spLocks noChangeArrowheads="1" noTextEdit="1"/>
          </p:cNvSpPr>
          <p:nvPr>
            <p:ph type="sldImg"/>
          </p:nvPr>
        </p:nvSpPr>
        <p:spPr>
          <a:ln/>
        </p:spPr>
      </p:sp>
      <p:sp>
        <p:nvSpPr>
          <p:cNvPr id="90116" name="Rectangle 3">
            <a:extLst>
              <a:ext uri="{FF2B5EF4-FFF2-40B4-BE49-F238E27FC236}">
                <a16:creationId xmlns:a16="http://schemas.microsoft.com/office/drawing/2014/main" id="{AF7C3D70-E49E-48C9-98F9-51399523AF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r>
              <a:rPr kumimoji="1" lang="zh-CN" altLang="en-US" sz="2000"/>
              <a:t>工厂电力线路（高压及低压线路）</a:t>
            </a:r>
            <a:r>
              <a:rPr kumimoji="1" lang="zh-CN" altLang="en-US" sz="2000">
                <a:solidFill>
                  <a:srgbClr val="2B67FD"/>
                </a:solidFill>
              </a:rPr>
              <a:t>接线总原则</a:t>
            </a:r>
            <a:r>
              <a:rPr kumimoji="1" lang="zh-CN" altLang="en-US" sz="2000"/>
              <a:t>：</a:t>
            </a:r>
            <a:r>
              <a:rPr kumimoji="1" lang="zh-CN" altLang="en-US" sz="2000">
                <a:solidFill>
                  <a:srgbClr val="FF3300"/>
                </a:solidFill>
              </a:rPr>
              <a:t>简单、可靠、尽量深入负荷中心</a:t>
            </a:r>
            <a:r>
              <a:rPr kumimoji="1" lang="zh-CN" altLang="en-US" sz="2000"/>
              <a:t>。</a:t>
            </a:r>
          </a:p>
          <a:p>
            <a:pPr eaLnBrk="1" hangingPunct="1"/>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97A63ED9-B936-4A7C-83AA-4BBC7B3F9A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616C24FA-818E-4C37-B76A-2D831D974202}" type="slidenum">
              <a:rPr lang="en-US" altLang="zh-CN" sz="1200"/>
              <a:pPr eaLnBrk="1" hangingPunct="1"/>
              <a:t>18</a:t>
            </a:fld>
            <a:endParaRPr lang="en-US" altLang="zh-CN" sz="1200"/>
          </a:p>
        </p:txBody>
      </p:sp>
      <p:sp>
        <p:nvSpPr>
          <p:cNvPr id="99331" name="Rectangle 2">
            <a:extLst>
              <a:ext uri="{FF2B5EF4-FFF2-40B4-BE49-F238E27FC236}">
                <a16:creationId xmlns:a16="http://schemas.microsoft.com/office/drawing/2014/main" id="{3F229AB6-D0F1-48F3-8D9F-46F44B23E4B8}"/>
              </a:ext>
            </a:extLst>
          </p:cNvPr>
          <p:cNvSpPr>
            <a:spLocks noChangeArrowheads="1" noTextEdit="1"/>
          </p:cNvSpPr>
          <p:nvPr>
            <p:ph type="sldImg"/>
          </p:nvPr>
        </p:nvSpPr>
        <p:spPr>
          <a:ln/>
        </p:spPr>
      </p:sp>
      <p:sp>
        <p:nvSpPr>
          <p:cNvPr id="99332" name="Rectangle 3">
            <a:extLst>
              <a:ext uri="{FF2B5EF4-FFF2-40B4-BE49-F238E27FC236}">
                <a16:creationId xmlns:a16="http://schemas.microsoft.com/office/drawing/2014/main" id="{F5A8683B-5137-4A9D-99DE-013FFAE6C6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对工厂来说，水泥杆应用最为普遍。</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F106F477-A121-4E3A-8734-9AB5FE66B4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09189436-24E4-4703-A0E2-CE97644B5EA9}" type="slidenum">
              <a:rPr lang="en-US" altLang="zh-CN" sz="1200"/>
              <a:pPr eaLnBrk="1" hangingPunct="1"/>
              <a:t>24</a:t>
            </a:fld>
            <a:endParaRPr lang="en-US" altLang="zh-CN" sz="1200"/>
          </a:p>
        </p:txBody>
      </p:sp>
      <p:sp>
        <p:nvSpPr>
          <p:cNvPr id="100355" name="Rectangle 2">
            <a:extLst>
              <a:ext uri="{FF2B5EF4-FFF2-40B4-BE49-F238E27FC236}">
                <a16:creationId xmlns:a16="http://schemas.microsoft.com/office/drawing/2014/main" id="{6746C701-D0A8-4FB0-A601-6A4B22ADBCD7}"/>
              </a:ext>
            </a:extLst>
          </p:cNvPr>
          <p:cNvSpPr>
            <a:spLocks noChangeArrowheads="1" noTextEdit="1"/>
          </p:cNvSpPr>
          <p:nvPr>
            <p:ph type="sldImg"/>
          </p:nvPr>
        </p:nvSpPr>
        <p:spPr>
          <a:ln/>
        </p:spPr>
      </p:sp>
      <p:sp>
        <p:nvSpPr>
          <p:cNvPr id="100356" name="Rectangle 3">
            <a:extLst>
              <a:ext uri="{FF2B5EF4-FFF2-40B4-BE49-F238E27FC236}">
                <a16:creationId xmlns:a16="http://schemas.microsoft.com/office/drawing/2014/main" id="{A4FC9E74-D0CC-4F04-867B-99D83D9E2A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endParaRPr kumimoji="1" lang="zh-CN" altLang="zh-CN" sz="2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076D9ED7-4BE7-4B5E-B8CF-CD38A674B2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01F16D9F-530D-4667-BDBA-3A451698DF00}" type="slidenum">
              <a:rPr lang="en-US" altLang="zh-CN" sz="1200"/>
              <a:pPr eaLnBrk="1" hangingPunct="1"/>
              <a:t>25</a:t>
            </a:fld>
            <a:endParaRPr lang="en-US" altLang="zh-CN" sz="1200"/>
          </a:p>
        </p:txBody>
      </p:sp>
      <p:sp>
        <p:nvSpPr>
          <p:cNvPr id="101379" name="Rectangle 2">
            <a:extLst>
              <a:ext uri="{FF2B5EF4-FFF2-40B4-BE49-F238E27FC236}">
                <a16:creationId xmlns:a16="http://schemas.microsoft.com/office/drawing/2014/main" id="{9E6E6F3D-F65C-485D-B6A2-451C998F54FE}"/>
              </a:ext>
            </a:extLst>
          </p:cNvPr>
          <p:cNvSpPr>
            <a:spLocks noChangeArrowheads="1" noTextEdit="1"/>
          </p:cNvSpPr>
          <p:nvPr>
            <p:ph type="sldImg"/>
          </p:nvPr>
        </p:nvSpPr>
        <p:spPr>
          <a:ln/>
        </p:spPr>
      </p:sp>
      <p:sp>
        <p:nvSpPr>
          <p:cNvPr id="101380" name="Rectangle 3">
            <a:extLst>
              <a:ext uri="{FF2B5EF4-FFF2-40B4-BE49-F238E27FC236}">
                <a16:creationId xmlns:a16="http://schemas.microsoft.com/office/drawing/2014/main" id="{5A32CD90-703B-4322-9424-20EFCE3BD2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17E63C0B-CF98-475B-BDF5-99E6B99C77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00624C9A-E103-4969-9B25-EF4E07B9FC17}" type="slidenum">
              <a:rPr lang="en-US" altLang="zh-CN" sz="1200"/>
              <a:pPr eaLnBrk="1" hangingPunct="1"/>
              <a:t>26</a:t>
            </a:fld>
            <a:endParaRPr lang="en-US" altLang="zh-CN" sz="1200"/>
          </a:p>
        </p:txBody>
      </p:sp>
      <p:sp>
        <p:nvSpPr>
          <p:cNvPr id="102403" name="Rectangle 2">
            <a:extLst>
              <a:ext uri="{FF2B5EF4-FFF2-40B4-BE49-F238E27FC236}">
                <a16:creationId xmlns:a16="http://schemas.microsoft.com/office/drawing/2014/main" id="{1252115B-66B5-4F2E-A517-77103E592D91}"/>
              </a:ext>
            </a:extLst>
          </p:cNvPr>
          <p:cNvSpPr>
            <a:spLocks noChangeArrowheads="1" noTextEdit="1"/>
          </p:cNvSpPr>
          <p:nvPr>
            <p:ph type="sldImg"/>
          </p:nvPr>
        </p:nvSpPr>
        <p:spPr>
          <a:ln/>
        </p:spPr>
      </p:sp>
      <p:sp>
        <p:nvSpPr>
          <p:cNvPr id="102404" name="Rectangle 3">
            <a:extLst>
              <a:ext uri="{FF2B5EF4-FFF2-40B4-BE49-F238E27FC236}">
                <a16:creationId xmlns:a16="http://schemas.microsoft.com/office/drawing/2014/main" id="{A20B8AEE-A5E4-4F9C-9230-C47B2B821F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C8F9DA8A-9F30-4DCC-B32E-CCFA31D230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D0539548-6376-4B7C-BBAA-AF77249BB5AA}" type="slidenum">
              <a:rPr lang="en-US" altLang="zh-CN" sz="1200"/>
              <a:pPr eaLnBrk="1" hangingPunct="1"/>
              <a:t>28</a:t>
            </a:fld>
            <a:endParaRPr lang="en-US" altLang="zh-CN" sz="1200"/>
          </a:p>
        </p:txBody>
      </p:sp>
      <p:sp>
        <p:nvSpPr>
          <p:cNvPr id="103427" name="Rectangle 2">
            <a:extLst>
              <a:ext uri="{FF2B5EF4-FFF2-40B4-BE49-F238E27FC236}">
                <a16:creationId xmlns:a16="http://schemas.microsoft.com/office/drawing/2014/main" id="{CFC0DAAE-59E6-4042-944E-3152C8EADBD7}"/>
              </a:ext>
            </a:extLst>
          </p:cNvPr>
          <p:cNvSpPr>
            <a:spLocks noChangeArrowheads="1" noTextEdit="1"/>
          </p:cNvSpPr>
          <p:nvPr>
            <p:ph type="sldImg"/>
          </p:nvPr>
        </p:nvSpPr>
        <p:spPr>
          <a:ln/>
        </p:spPr>
      </p:sp>
      <p:sp>
        <p:nvSpPr>
          <p:cNvPr id="103428" name="Rectangle 3">
            <a:extLst>
              <a:ext uri="{FF2B5EF4-FFF2-40B4-BE49-F238E27FC236}">
                <a16:creationId xmlns:a16="http://schemas.microsoft.com/office/drawing/2014/main" id="{748B775D-1E7B-4C5B-A271-3E7EDE2443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8350C0ED-7E16-4D12-B78F-7E4B4DEBDA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C3850ECB-6859-4122-A7D5-286073AAC990}" type="slidenum">
              <a:rPr lang="en-US" altLang="zh-CN" sz="1200"/>
              <a:pPr eaLnBrk="1" hangingPunct="1"/>
              <a:t>33</a:t>
            </a:fld>
            <a:endParaRPr lang="en-US" altLang="zh-CN" sz="1200"/>
          </a:p>
        </p:txBody>
      </p:sp>
      <p:sp>
        <p:nvSpPr>
          <p:cNvPr id="104451" name="Rectangle 2">
            <a:extLst>
              <a:ext uri="{FF2B5EF4-FFF2-40B4-BE49-F238E27FC236}">
                <a16:creationId xmlns:a16="http://schemas.microsoft.com/office/drawing/2014/main" id="{F20149C9-BD25-4253-8D63-D845162EA947}"/>
              </a:ext>
            </a:extLst>
          </p:cNvPr>
          <p:cNvSpPr>
            <a:spLocks noChangeArrowheads="1" noTextEdit="1"/>
          </p:cNvSpPr>
          <p:nvPr>
            <p:ph type="sldImg"/>
          </p:nvPr>
        </p:nvSpPr>
        <p:spPr>
          <a:ln/>
        </p:spPr>
      </p:sp>
      <p:sp>
        <p:nvSpPr>
          <p:cNvPr id="104452" name="Rectangle 3">
            <a:extLst>
              <a:ext uri="{FF2B5EF4-FFF2-40B4-BE49-F238E27FC236}">
                <a16:creationId xmlns:a16="http://schemas.microsoft.com/office/drawing/2014/main" id="{581163AA-5D43-43D9-9184-25B733B176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5D2F0C62-3D23-49E0-A967-E232CE8AE2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58505DE7-3FBF-4E71-9BF1-C9CF81B2395F}" type="slidenum">
              <a:rPr lang="en-US" altLang="zh-CN" sz="1200"/>
              <a:pPr eaLnBrk="1" hangingPunct="1"/>
              <a:t>34</a:t>
            </a:fld>
            <a:endParaRPr lang="en-US" altLang="zh-CN" sz="1200"/>
          </a:p>
        </p:txBody>
      </p:sp>
      <p:sp>
        <p:nvSpPr>
          <p:cNvPr id="105475" name="Rectangle 2">
            <a:extLst>
              <a:ext uri="{FF2B5EF4-FFF2-40B4-BE49-F238E27FC236}">
                <a16:creationId xmlns:a16="http://schemas.microsoft.com/office/drawing/2014/main" id="{EF0E1A15-4A4D-4F4E-A473-0D2C514EA45F}"/>
              </a:ext>
            </a:extLst>
          </p:cNvPr>
          <p:cNvSpPr>
            <a:spLocks noChangeArrowheads="1" noTextEdit="1"/>
          </p:cNvSpPr>
          <p:nvPr>
            <p:ph type="sldImg"/>
          </p:nvPr>
        </p:nvSpPr>
        <p:spPr>
          <a:ln/>
        </p:spPr>
      </p:sp>
      <p:sp>
        <p:nvSpPr>
          <p:cNvPr id="105476" name="Rectangle 3">
            <a:extLst>
              <a:ext uri="{FF2B5EF4-FFF2-40B4-BE49-F238E27FC236}">
                <a16:creationId xmlns:a16="http://schemas.microsoft.com/office/drawing/2014/main" id="{ABB146EA-B2F1-4A0F-9D5F-E0D279921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F39A2C2D-2BCA-4879-A3B7-D40C86958C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9DF22436-FDF4-4389-9509-B72B3D294889}" type="slidenum">
              <a:rPr lang="en-US" altLang="zh-CN" sz="1200"/>
              <a:pPr eaLnBrk="1" hangingPunct="1"/>
              <a:t>36</a:t>
            </a:fld>
            <a:endParaRPr lang="en-US" altLang="zh-CN" sz="1200"/>
          </a:p>
        </p:txBody>
      </p:sp>
      <p:sp>
        <p:nvSpPr>
          <p:cNvPr id="106499" name="Rectangle 2">
            <a:extLst>
              <a:ext uri="{FF2B5EF4-FFF2-40B4-BE49-F238E27FC236}">
                <a16:creationId xmlns:a16="http://schemas.microsoft.com/office/drawing/2014/main" id="{EFCF47BD-F92B-49DA-A1DB-3CB328AF343C}"/>
              </a:ext>
            </a:extLst>
          </p:cNvPr>
          <p:cNvSpPr>
            <a:spLocks noChangeArrowheads="1" noTextEdit="1"/>
          </p:cNvSpPr>
          <p:nvPr>
            <p:ph type="sldImg"/>
          </p:nvPr>
        </p:nvSpPr>
        <p:spPr>
          <a:ln/>
        </p:spPr>
      </p:sp>
      <p:sp>
        <p:nvSpPr>
          <p:cNvPr id="106500" name="Rectangle 3">
            <a:extLst>
              <a:ext uri="{FF2B5EF4-FFF2-40B4-BE49-F238E27FC236}">
                <a16:creationId xmlns:a16="http://schemas.microsoft.com/office/drawing/2014/main" id="{D3C5A19E-93C4-462F-A795-3FFD746004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sz="2400"/>
              <a:t>由于电缆头本身缺陷或安装质量问题，往往造成短路故障。</a:t>
            </a:r>
          </a:p>
          <a:p>
            <a:pPr eaLnBrk="1" hangingPunct="1">
              <a:spcBef>
                <a:spcPct val="50000"/>
              </a:spcBef>
            </a:pPr>
            <a:r>
              <a:rPr kumimoji="1" lang="zh-CN" altLang="en-US" sz="2400"/>
              <a:t>按使用的绝缘材料或填充材料分有：填充电缆胶的、环氧树脂浇注的、缠包式的和热缩材料的等。</a:t>
            </a:r>
          </a:p>
          <a:p>
            <a:pPr eaLnBrk="1" hangingPunct="1">
              <a:spcBef>
                <a:spcPct val="50000"/>
              </a:spcBef>
            </a:pPr>
            <a:r>
              <a:rPr kumimoji="1" lang="zh-CN" altLang="en-US" sz="2400"/>
              <a:t>热缩材料电缆头：具有施工简便，价格低廉，性能良好等优点，而得到推广；</a:t>
            </a:r>
          </a:p>
          <a:p>
            <a:pPr eaLnBrk="1" hangingPunct="1"/>
            <a:endParaRPr kumimoji="1" lang="en-US" altLang="zh-CN" sz="2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4B27BE4B-4871-4C46-A5C0-9022B89490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CC220795-7DF1-49C4-B761-6782BFE83AF9}" type="slidenum">
              <a:rPr lang="en-US" altLang="zh-CN" sz="1200"/>
              <a:pPr eaLnBrk="1" hangingPunct="1"/>
              <a:t>42</a:t>
            </a:fld>
            <a:endParaRPr lang="en-US" altLang="zh-CN" sz="1200"/>
          </a:p>
        </p:txBody>
      </p:sp>
      <p:sp>
        <p:nvSpPr>
          <p:cNvPr id="107523" name="Rectangle 2">
            <a:extLst>
              <a:ext uri="{FF2B5EF4-FFF2-40B4-BE49-F238E27FC236}">
                <a16:creationId xmlns:a16="http://schemas.microsoft.com/office/drawing/2014/main" id="{B975A5BA-B935-4674-9A8B-C613102DABA0}"/>
              </a:ext>
            </a:extLst>
          </p:cNvPr>
          <p:cNvSpPr>
            <a:spLocks noChangeArrowheads="1" noTextEdit="1"/>
          </p:cNvSpPr>
          <p:nvPr>
            <p:ph type="sldImg"/>
          </p:nvPr>
        </p:nvSpPr>
        <p:spPr>
          <a:ln/>
        </p:spPr>
      </p:sp>
      <p:sp>
        <p:nvSpPr>
          <p:cNvPr id="107524" name="Rectangle 3">
            <a:extLst>
              <a:ext uri="{FF2B5EF4-FFF2-40B4-BE49-F238E27FC236}">
                <a16:creationId xmlns:a16="http://schemas.microsoft.com/office/drawing/2014/main" id="{6E7B5BB8-92EA-42EC-BCDB-53F3548CA4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r>
              <a:rPr kumimoji="1" lang="zh-CN" altLang="en-US" sz="2000"/>
              <a:t>明敷：导线直接敷设或在穿线管、线槽内敷设于墙壁、顶棚的表面及桁架、支架等处；</a:t>
            </a:r>
          </a:p>
          <a:p>
            <a:pPr eaLnBrk="1" hangingPunct="1">
              <a:spcBef>
                <a:spcPct val="50000"/>
              </a:spcBef>
            </a:pPr>
            <a:r>
              <a:rPr kumimoji="1" lang="zh-CN" altLang="en-US" sz="2000"/>
              <a:t>暗敷：导线在空线管、线槽等保护体内敷设于墙壁、顶棚、地坪及楼板等内部，或在混凝土板孔内敷线等</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3D2210F4-7289-425C-903B-D26E3A96D8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60B3D792-90C6-446D-986A-FB3BEC2F4EBC}" type="slidenum">
              <a:rPr lang="en-US" altLang="zh-CN" sz="1200"/>
              <a:pPr eaLnBrk="1" hangingPunct="1"/>
              <a:t>49</a:t>
            </a:fld>
            <a:endParaRPr lang="en-US" altLang="zh-CN" sz="1200"/>
          </a:p>
        </p:txBody>
      </p:sp>
      <p:sp>
        <p:nvSpPr>
          <p:cNvPr id="108547" name="Rectangle 2">
            <a:extLst>
              <a:ext uri="{FF2B5EF4-FFF2-40B4-BE49-F238E27FC236}">
                <a16:creationId xmlns:a16="http://schemas.microsoft.com/office/drawing/2014/main" id="{6FF45F96-CA24-422E-97CA-C729765405BF}"/>
              </a:ext>
            </a:extLst>
          </p:cNvPr>
          <p:cNvSpPr>
            <a:spLocks noChangeArrowheads="1" noTextEdit="1"/>
          </p:cNvSpPr>
          <p:nvPr>
            <p:ph type="sldImg"/>
          </p:nvPr>
        </p:nvSpPr>
        <p:spPr>
          <a:ln/>
        </p:spPr>
      </p:sp>
      <p:sp>
        <p:nvSpPr>
          <p:cNvPr id="108548" name="Rectangle 3">
            <a:extLst>
              <a:ext uri="{FF2B5EF4-FFF2-40B4-BE49-F238E27FC236}">
                <a16:creationId xmlns:a16="http://schemas.microsoft.com/office/drawing/2014/main" id="{F917127E-4506-46C3-BE89-B4E7FA34BE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sz="2400" b="1">
                <a:latin typeface="黑体" panose="02010609060101010101" pitchFamily="49" charset="-122"/>
                <a:ea typeface="黑体" panose="02010609060101010101" pitchFamily="49" charset="-122"/>
              </a:rPr>
              <a:t>根据我国有色金属资源情况，规定了导线和电缆的经济电流密度（</a:t>
            </a:r>
            <a:r>
              <a:rPr kumimoji="1" lang="en-US" altLang="zh-CN" sz="2400" b="1">
                <a:latin typeface="黑体" panose="02010609060101010101" pitchFamily="49" charset="-122"/>
                <a:ea typeface="黑体" panose="02010609060101010101" pitchFamily="49" charset="-122"/>
              </a:rPr>
              <a:t>economic current-density</a:t>
            </a:r>
            <a:r>
              <a:rPr kumimoji="1" lang="zh-CN" altLang="en-US" sz="2400" b="1">
                <a:latin typeface="黑体" panose="02010609060101010101" pitchFamily="49" charset="-122"/>
                <a:ea typeface="黑体" panose="02010609060101010101" pitchFamily="49" charset="-122"/>
              </a:rPr>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D194D43-FBEE-4BD7-B2D7-E2B7EBE083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EBCF048D-5673-4348-82C5-BB8FFB55604E}" type="slidenum">
              <a:rPr lang="en-US" altLang="zh-CN" sz="1200"/>
              <a:pPr eaLnBrk="1" hangingPunct="1"/>
              <a:t>3</a:t>
            </a:fld>
            <a:endParaRPr lang="en-US" altLang="zh-CN" sz="1200"/>
          </a:p>
        </p:txBody>
      </p:sp>
      <p:sp>
        <p:nvSpPr>
          <p:cNvPr id="91139" name="Rectangle 2">
            <a:extLst>
              <a:ext uri="{FF2B5EF4-FFF2-40B4-BE49-F238E27FC236}">
                <a16:creationId xmlns:a16="http://schemas.microsoft.com/office/drawing/2014/main" id="{306B1D89-5D30-4DE4-AEE7-ABE2BC69958C}"/>
              </a:ext>
            </a:extLst>
          </p:cNvPr>
          <p:cNvSpPr>
            <a:spLocks noChangeArrowheads="1" noTextEdit="1"/>
          </p:cNvSpPr>
          <p:nvPr>
            <p:ph type="sldImg"/>
          </p:nvPr>
        </p:nvSpPr>
        <p:spPr>
          <a:ln/>
        </p:spPr>
      </p:sp>
      <p:sp>
        <p:nvSpPr>
          <p:cNvPr id="91140" name="Rectangle 3">
            <a:extLst>
              <a:ext uri="{FF2B5EF4-FFF2-40B4-BE49-F238E27FC236}">
                <a16:creationId xmlns:a16="http://schemas.microsoft.com/office/drawing/2014/main" id="{19ECF216-D87E-4BC1-AE77-182A0573F0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sz="2000"/>
              <a:t>若各车间变电所的高压侧间或低压侧间敷设联络线，可进一步提高供电可靠性</a:t>
            </a:r>
          </a:p>
          <a:p>
            <a:pPr eaLnBrk="1" hangingPunct="1"/>
            <a:r>
              <a:rPr kumimoji="1" lang="zh-CN" altLang="en-US" sz="2000"/>
              <a:t>分：单回路放射式、双回路放射式、双电源双回路放射式、具有公共备用线的放射式接线。</a:t>
            </a:r>
          </a:p>
          <a:p>
            <a:pPr eaLnBrk="1" hangingPunct="1"/>
            <a:r>
              <a:rPr kumimoji="1" lang="zh-CN" altLang="en-US" sz="2400" b="1">
                <a:ea typeface="黑体" panose="02010609060101010101" pitchFamily="49" charset="-122"/>
              </a:rPr>
              <a:t>一般用于二级负荷。</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CF972DC9-42DC-4882-9B76-61863617D2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6ECE69D6-0F78-4B03-AD73-C81F75C19469}" type="slidenum">
              <a:rPr lang="en-US" altLang="zh-CN" sz="1200"/>
              <a:pPr eaLnBrk="1" hangingPunct="1"/>
              <a:t>50</a:t>
            </a:fld>
            <a:endParaRPr lang="en-US" altLang="zh-CN" sz="1200"/>
          </a:p>
        </p:txBody>
      </p:sp>
      <p:sp>
        <p:nvSpPr>
          <p:cNvPr id="109571" name="Rectangle 2">
            <a:extLst>
              <a:ext uri="{FF2B5EF4-FFF2-40B4-BE49-F238E27FC236}">
                <a16:creationId xmlns:a16="http://schemas.microsoft.com/office/drawing/2014/main" id="{E0D029A8-37F4-478E-97CA-EF9DEAAF578A}"/>
              </a:ext>
            </a:extLst>
          </p:cNvPr>
          <p:cNvSpPr>
            <a:spLocks noChangeArrowheads="1" noTextEdit="1"/>
          </p:cNvSpPr>
          <p:nvPr>
            <p:ph type="sldImg"/>
          </p:nvPr>
        </p:nvSpPr>
        <p:spPr>
          <a:ln/>
        </p:spPr>
      </p:sp>
      <p:sp>
        <p:nvSpPr>
          <p:cNvPr id="109572" name="Rectangle 3">
            <a:extLst>
              <a:ext uri="{FF2B5EF4-FFF2-40B4-BE49-F238E27FC236}">
                <a16:creationId xmlns:a16="http://schemas.microsoft.com/office/drawing/2014/main" id="{9A339A01-3906-49ED-B591-1195456588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sz="2400">
                <a:latin typeface="宋体" panose="02010600030101010101" pitchFamily="2" charset="-122"/>
              </a:rPr>
              <a:t>分别介绍</a:t>
            </a:r>
            <a:r>
              <a:rPr kumimoji="1" lang="zh-CN" altLang="en-US" sz="2400">
                <a:solidFill>
                  <a:srgbClr val="3704F4"/>
                </a:solidFill>
                <a:latin typeface="宋体" panose="02010600030101010101" pitchFamily="2" charset="-122"/>
              </a:rPr>
              <a:t>发热条件、经济电流密度和电压损耗</a:t>
            </a:r>
            <a:r>
              <a:rPr kumimoji="1" lang="zh-CN" altLang="en-US" sz="2400">
                <a:latin typeface="宋体" panose="02010600030101010101" pitchFamily="2" charset="-122"/>
              </a:rPr>
              <a:t>选择计算一般三相线路的导线（含母线）和电缆截面的问题。关于</a:t>
            </a:r>
            <a:r>
              <a:rPr kumimoji="1" lang="zh-CN" altLang="en-US" sz="2400">
                <a:solidFill>
                  <a:srgbClr val="3704F4"/>
                </a:solidFill>
                <a:latin typeface="宋体" panose="02010600030101010101" pitchFamily="2" charset="-122"/>
              </a:rPr>
              <a:t>机械强度</a:t>
            </a:r>
            <a:r>
              <a:rPr kumimoji="1" lang="zh-CN" altLang="en-US" sz="2400">
                <a:latin typeface="宋体" panose="02010600030101010101" pitchFamily="2" charset="-122"/>
              </a:rPr>
              <a:t>，对于工厂电力线来说，无需详细计算，</a:t>
            </a:r>
            <a:r>
              <a:rPr kumimoji="1" lang="zh-CN" altLang="en-US" sz="2400">
                <a:solidFill>
                  <a:srgbClr val="3704F4"/>
                </a:solidFill>
                <a:latin typeface="宋体" panose="02010600030101010101" pitchFamily="2" charset="-122"/>
              </a:rPr>
              <a:t>只需按最小截面校验</a:t>
            </a:r>
            <a:r>
              <a:rPr kumimoji="1" lang="zh-CN" altLang="en-US" sz="2400">
                <a:latin typeface="宋体" panose="02010600030101010101" pitchFamily="2" charset="-122"/>
              </a:rPr>
              <a:t>就行了，</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F019183A-CDF5-44D3-A71A-2C2010793C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DC25DD9E-3545-4706-A273-B3EAD71915C6}" type="slidenum">
              <a:rPr lang="en-US" altLang="zh-CN" sz="1200"/>
              <a:pPr eaLnBrk="1" hangingPunct="1"/>
              <a:t>51</a:t>
            </a:fld>
            <a:endParaRPr lang="en-US" altLang="zh-CN" sz="1200"/>
          </a:p>
        </p:txBody>
      </p:sp>
      <p:sp>
        <p:nvSpPr>
          <p:cNvPr id="110595" name="Rectangle 2">
            <a:extLst>
              <a:ext uri="{FF2B5EF4-FFF2-40B4-BE49-F238E27FC236}">
                <a16:creationId xmlns:a16="http://schemas.microsoft.com/office/drawing/2014/main" id="{4308D193-83B4-42EF-9366-2E0263CCF9FD}"/>
              </a:ext>
            </a:extLst>
          </p:cNvPr>
          <p:cNvSpPr>
            <a:spLocks noChangeArrowheads="1" noTextEdit="1"/>
          </p:cNvSpPr>
          <p:nvPr>
            <p:ph type="sldImg"/>
          </p:nvPr>
        </p:nvSpPr>
        <p:spPr>
          <a:ln/>
        </p:spPr>
      </p:sp>
      <p:sp>
        <p:nvSpPr>
          <p:cNvPr id="110596" name="Rectangle 3">
            <a:extLst>
              <a:ext uri="{FF2B5EF4-FFF2-40B4-BE49-F238E27FC236}">
                <a16:creationId xmlns:a16="http://schemas.microsoft.com/office/drawing/2014/main" id="{BEB65EFE-EC32-4063-A971-9D3C3ECEE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kumimoji="1" lang="zh-CN" altLang="en-US" sz="2400">
                <a:latin typeface="宋体" panose="02010600030101010101" pitchFamily="2" charset="-122"/>
              </a:rPr>
              <a:t>电流通过导体（包括母线、导线和电缆，下同），要产生电能损耗，使导体发热。裸导体的温度升高</a:t>
            </a:r>
            <a:r>
              <a:rPr kumimoji="1" lang="zh-CN" altLang="en-US" sz="2400"/>
              <a:t> </a:t>
            </a:r>
            <a:r>
              <a:rPr kumimoji="1" lang="zh-CN" altLang="en-US" sz="2400">
                <a:latin typeface="宋体" panose="02010600030101010101" pitchFamily="2" charset="-122"/>
              </a:rPr>
              <a:t>，会使接头处的氧化加剧增大接触电阻，使之进一步氧化，如此恶性循环，甚至可发展到断线。绝缘导线和电缆的温度过高时，可使绝缘损坏，甚至引起火灾。因此，导体的正常发热温度不得超过附录中表</a:t>
            </a:r>
            <a:r>
              <a:rPr kumimoji="1" lang="en-US" altLang="zh-CN" sz="2400"/>
              <a:t>7</a:t>
            </a:r>
            <a:r>
              <a:rPr kumimoji="1" lang="zh-CN" altLang="en-US" sz="2400">
                <a:latin typeface="宋体" panose="02010600030101010101" pitchFamily="2" charset="-122"/>
              </a:rPr>
              <a:t>所示的允许值。</a:t>
            </a:r>
            <a:r>
              <a:rPr kumimoji="1" lang="zh-CN" altLang="en-US" sz="1400"/>
              <a:t> </a:t>
            </a:r>
            <a:endParaRPr kumimoji="1" lang="zh-CN" altLang="en-US" sz="2400"/>
          </a:p>
          <a:p>
            <a:pPr eaLnBrk="1" hangingPunct="1"/>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396C7CF5-C9DA-4BE0-BD95-1FEC79CD8A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1A0AD425-17DF-4DD0-9180-E782AE6046DC}" type="slidenum">
              <a:rPr lang="en-US" altLang="zh-CN" sz="1200"/>
              <a:pPr eaLnBrk="1" hangingPunct="1"/>
              <a:t>58</a:t>
            </a:fld>
            <a:endParaRPr lang="en-US" altLang="zh-CN" sz="1200"/>
          </a:p>
        </p:txBody>
      </p:sp>
      <p:sp>
        <p:nvSpPr>
          <p:cNvPr id="111619" name="Rectangle 2">
            <a:extLst>
              <a:ext uri="{FF2B5EF4-FFF2-40B4-BE49-F238E27FC236}">
                <a16:creationId xmlns:a16="http://schemas.microsoft.com/office/drawing/2014/main" id="{F8A2C400-2D73-4BB7-9855-B8D785FFDE9C}"/>
              </a:ext>
            </a:extLst>
          </p:cNvPr>
          <p:cNvSpPr>
            <a:spLocks noChangeArrowheads="1" noTextEdit="1"/>
          </p:cNvSpPr>
          <p:nvPr>
            <p:ph type="sldImg"/>
          </p:nvPr>
        </p:nvSpPr>
        <p:spPr>
          <a:ln/>
        </p:spPr>
      </p:sp>
      <p:sp>
        <p:nvSpPr>
          <p:cNvPr id="111620" name="Rectangle 3">
            <a:extLst>
              <a:ext uri="{FF2B5EF4-FFF2-40B4-BE49-F238E27FC236}">
                <a16:creationId xmlns:a16="http://schemas.microsoft.com/office/drawing/2014/main" id="{E65F01A2-9086-434B-9CBF-44869EB3D9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r>
              <a:rPr kumimoji="1" lang="zh-CN" altLang="en-US" sz="2000"/>
              <a:t>导线或电缆的</a:t>
            </a:r>
            <a:r>
              <a:rPr kumimoji="1" lang="zh-CN" altLang="en-US" sz="2000">
                <a:solidFill>
                  <a:srgbClr val="3704F4"/>
                </a:solidFill>
              </a:rPr>
              <a:t>截面越大，电能损耗越小</a:t>
            </a:r>
            <a:r>
              <a:rPr kumimoji="1" lang="zh-CN" altLang="en-US" sz="2000"/>
              <a:t>，但线路投资、维修管理费用和有色金属消耗量都要增加，所以，从经济角度，要</a:t>
            </a:r>
            <a:r>
              <a:rPr kumimoji="1" lang="zh-CN" altLang="en-US" sz="2000">
                <a:solidFill>
                  <a:srgbClr val="3704F4"/>
                </a:solidFill>
              </a:rPr>
              <a:t>选择一个比较合理的导线截面</a:t>
            </a:r>
            <a:r>
              <a:rPr kumimoji="1" lang="zh-CN" altLang="en-US" sz="2000"/>
              <a:t>。</a:t>
            </a:r>
          </a:p>
          <a:p>
            <a:pPr eaLnBrk="1" hangingPunct="1"/>
            <a:r>
              <a:rPr kumimoji="1" lang="zh-CN" altLang="en-US" sz="2000"/>
              <a:t>如图，线路年费用</a:t>
            </a:r>
            <a:r>
              <a:rPr kumimoji="1" lang="en-US" altLang="zh-CN" sz="2000"/>
              <a:t>C</a:t>
            </a:r>
            <a:r>
              <a:rPr kumimoji="1" lang="zh-CN" altLang="en-US" sz="2000"/>
              <a:t>与导线截面</a:t>
            </a:r>
            <a:r>
              <a:rPr kumimoji="1" lang="en-US" altLang="zh-CN" sz="2000"/>
              <a:t>A</a:t>
            </a:r>
            <a:r>
              <a:rPr kumimoji="1" lang="zh-CN" altLang="en-US" sz="2000"/>
              <a:t>的关系曲线；</a:t>
            </a:r>
          </a:p>
          <a:p>
            <a:pPr eaLnBrk="1" hangingPunct="1"/>
            <a:r>
              <a:rPr kumimoji="1" lang="en-US" altLang="zh-CN" sz="2000"/>
              <a:t>a,b</a:t>
            </a:r>
            <a:r>
              <a:rPr kumimoji="1" lang="zh-CN" altLang="en-US" sz="2000"/>
              <a:t>两点比较，</a:t>
            </a:r>
            <a:r>
              <a:rPr kumimoji="1" lang="en-US" altLang="zh-CN" sz="2000"/>
              <a:t>Ca</a:t>
            </a:r>
            <a:r>
              <a:rPr kumimoji="1" lang="zh-CN" altLang="en-US" sz="2000"/>
              <a:t>与</a:t>
            </a:r>
            <a:r>
              <a:rPr kumimoji="1" lang="en-US" altLang="zh-CN" sz="2000"/>
              <a:t>Cb</a:t>
            </a:r>
            <a:r>
              <a:rPr kumimoji="1" lang="zh-CN" altLang="en-US" sz="2000"/>
              <a:t>相差不大，但</a:t>
            </a:r>
            <a:r>
              <a:rPr kumimoji="1" lang="en-US" altLang="zh-CN" sz="2000"/>
              <a:t>Ab</a:t>
            </a:r>
            <a:r>
              <a:rPr kumimoji="1" lang="zh-CN" altLang="en-US" sz="2000"/>
              <a:t>比</a:t>
            </a:r>
            <a:r>
              <a:rPr kumimoji="1" lang="en-US" altLang="zh-CN" sz="2000"/>
              <a:t>Aa</a:t>
            </a:r>
            <a:r>
              <a:rPr kumimoji="1" lang="zh-CN" altLang="en-US" sz="2000"/>
              <a:t>减少许多，从经济效益考虑，应选</a:t>
            </a:r>
            <a:r>
              <a:rPr kumimoji="1" lang="en-US" altLang="zh-CN" sz="2000"/>
              <a:t>Ab</a:t>
            </a:r>
            <a:r>
              <a:rPr kumimoji="1" lang="zh-CN" altLang="en-US" sz="2000"/>
              <a:t>更经济合理。</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3E4A88AB-3542-48FF-B1B8-8C0E380899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938F754B-5BAC-43A3-A66F-008C1B0D0BB8}" type="slidenum">
              <a:rPr lang="en-US" altLang="zh-CN" sz="1200"/>
              <a:pPr eaLnBrk="1" hangingPunct="1"/>
              <a:t>4</a:t>
            </a:fld>
            <a:endParaRPr lang="en-US" altLang="zh-CN" sz="1200"/>
          </a:p>
        </p:txBody>
      </p:sp>
      <p:sp>
        <p:nvSpPr>
          <p:cNvPr id="92163" name="Rectangle 2">
            <a:extLst>
              <a:ext uri="{FF2B5EF4-FFF2-40B4-BE49-F238E27FC236}">
                <a16:creationId xmlns:a16="http://schemas.microsoft.com/office/drawing/2014/main" id="{FCBF42E3-7C5F-4CA6-B95B-826AFDF220A9}"/>
              </a:ext>
            </a:extLst>
          </p:cNvPr>
          <p:cNvSpPr>
            <a:spLocks noChangeArrowheads="1" noTextEdit="1"/>
          </p:cNvSpPr>
          <p:nvPr>
            <p:ph type="sldImg"/>
          </p:nvPr>
        </p:nvSpPr>
        <p:spPr>
          <a:ln/>
        </p:spPr>
      </p:sp>
      <p:sp>
        <p:nvSpPr>
          <p:cNvPr id="92164" name="Rectangle 3">
            <a:extLst>
              <a:ext uri="{FF2B5EF4-FFF2-40B4-BE49-F238E27FC236}">
                <a16:creationId xmlns:a16="http://schemas.microsoft.com/office/drawing/2014/main" id="{1BA994EE-E5CD-439D-9648-478922FB2C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zh-CN" altLang="zh-CN" sz="24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2CB038B6-8767-435C-8DF0-4A5E8B1F62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9D3475E8-A2A0-49FD-A398-FF7ADD019943}" type="slidenum">
              <a:rPr lang="en-US" altLang="zh-CN" sz="1200"/>
              <a:pPr eaLnBrk="1" hangingPunct="1"/>
              <a:t>6</a:t>
            </a:fld>
            <a:endParaRPr lang="en-US" altLang="zh-CN" sz="1200"/>
          </a:p>
        </p:txBody>
      </p:sp>
      <p:sp>
        <p:nvSpPr>
          <p:cNvPr id="93187" name="Rectangle 2">
            <a:extLst>
              <a:ext uri="{FF2B5EF4-FFF2-40B4-BE49-F238E27FC236}">
                <a16:creationId xmlns:a16="http://schemas.microsoft.com/office/drawing/2014/main" id="{CB044384-B9B7-4652-BC0D-B7731921BF6B}"/>
              </a:ext>
            </a:extLst>
          </p:cNvPr>
          <p:cNvSpPr>
            <a:spLocks noChangeArrowheads="1" noTextEdit="1"/>
          </p:cNvSpPr>
          <p:nvPr>
            <p:ph type="sldImg"/>
          </p:nvPr>
        </p:nvSpPr>
        <p:spPr>
          <a:ln/>
        </p:spPr>
      </p:sp>
      <p:sp>
        <p:nvSpPr>
          <p:cNvPr id="93188" name="Rectangle 3">
            <a:extLst>
              <a:ext uri="{FF2B5EF4-FFF2-40B4-BE49-F238E27FC236}">
                <a16:creationId xmlns:a16="http://schemas.microsoft.com/office/drawing/2014/main" id="{8749C949-A331-44B6-B17B-5065029675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400"/>
              <a:t>Note:</a:t>
            </a:r>
            <a:r>
              <a:rPr kumimoji="1" lang="zh-CN" altLang="en-US" sz="2400"/>
              <a:t>工厂高压配电线路往往是几种接线方式的组合。</a:t>
            </a:r>
          </a:p>
          <a:p>
            <a:pPr eaLnBrk="1" hangingPunct="1"/>
            <a:r>
              <a:rPr kumimoji="1" lang="zh-CN" altLang="en-US" sz="2400"/>
              <a:t>参见</a:t>
            </a:r>
            <a:r>
              <a:rPr kumimoji="1" lang="en-US" altLang="zh-CN" sz="2400"/>
              <a:t>P108</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74B82B91-B07D-44BB-ACF5-642DAF63C1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A2C8F158-280F-4579-81A5-6E93BA90E705}" type="slidenum">
              <a:rPr lang="en-US" altLang="zh-CN" sz="1200"/>
              <a:pPr eaLnBrk="1" hangingPunct="1"/>
              <a:t>8</a:t>
            </a:fld>
            <a:endParaRPr lang="en-US" altLang="zh-CN" sz="1200"/>
          </a:p>
        </p:txBody>
      </p:sp>
      <p:sp>
        <p:nvSpPr>
          <p:cNvPr id="94211" name="Rectangle 2">
            <a:extLst>
              <a:ext uri="{FF2B5EF4-FFF2-40B4-BE49-F238E27FC236}">
                <a16:creationId xmlns:a16="http://schemas.microsoft.com/office/drawing/2014/main" id="{E3FE73B2-D7F5-4241-A09C-A7E20E27D212}"/>
              </a:ext>
            </a:extLst>
          </p:cNvPr>
          <p:cNvSpPr>
            <a:spLocks noChangeArrowheads="1" noTextEdit="1"/>
          </p:cNvSpPr>
          <p:nvPr>
            <p:ph type="sldImg"/>
          </p:nvPr>
        </p:nvSpPr>
        <p:spPr>
          <a:ln/>
        </p:spPr>
      </p:sp>
      <p:sp>
        <p:nvSpPr>
          <p:cNvPr id="94212" name="Rectangle 3">
            <a:extLst>
              <a:ext uri="{FF2B5EF4-FFF2-40B4-BE49-F238E27FC236}">
                <a16:creationId xmlns:a16="http://schemas.microsoft.com/office/drawing/2014/main" id="{1F34EBD8-0B38-4C54-83F7-0B48241ED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sz="2000"/>
              <a:t>采用的开关设备较少，有色金属消耗量较少</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17518594-B090-4FC8-9AC5-50149B8CF2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F30A61C7-3D1F-41A2-B7C8-56FA533EB4E8}" type="slidenum">
              <a:rPr lang="en-US" altLang="zh-CN" sz="1200"/>
              <a:pPr eaLnBrk="1" hangingPunct="1"/>
              <a:t>9</a:t>
            </a:fld>
            <a:endParaRPr lang="en-US" altLang="zh-CN" sz="1200"/>
          </a:p>
        </p:txBody>
      </p:sp>
      <p:sp>
        <p:nvSpPr>
          <p:cNvPr id="95235" name="Rectangle 2">
            <a:extLst>
              <a:ext uri="{FF2B5EF4-FFF2-40B4-BE49-F238E27FC236}">
                <a16:creationId xmlns:a16="http://schemas.microsoft.com/office/drawing/2014/main" id="{AA90D121-791C-46BA-9961-0FC1302C239B}"/>
              </a:ext>
            </a:extLst>
          </p:cNvPr>
          <p:cNvSpPr>
            <a:spLocks noChangeArrowheads="1" noTextEdit="1"/>
          </p:cNvSpPr>
          <p:nvPr>
            <p:ph type="sldImg"/>
          </p:nvPr>
        </p:nvSpPr>
        <p:spPr>
          <a:ln/>
        </p:spPr>
      </p:sp>
      <p:sp>
        <p:nvSpPr>
          <p:cNvPr id="95236" name="Rectangle 3">
            <a:extLst>
              <a:ext uri="{FF2B5EF4-FFF2-40B4-BE49-F238E27FC236}">
                <a16:creationId xmlns:a16="http://schemas.microsoft.com/office/drawing/2014/main" id="{C2F3447B-4D1E-4C59-8735-194372B3ED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endParaRPr kumimoji="1" lang="en-US" altLang="zh-CN" sz="2400"/>
          </a:p>
          <a:p>
            <a:pPr eaLnBrk="1" hangingPunct="1"/>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923DF823-F36B-456D-9C1B-94B111D9CA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B8E4AFED-9196-414D-A847-2A47F6FAFA7F}" type="slidenum">
              <a:rPr lang="en-US" altLang="zh-CN" sz="1200"/>
              <a:pPr eaLnBrk="1" hangingPunct="1"/>
              <a:t>10</a:t>
            </a:fld>
            <a:endParaRPr lang="en-US" altLang="zh-CN" sz="1200"/>
          </a:p>
        </p:txBody>
      </p:sp>
      <p:sp>
        <p:nvSpPr>
          <p:cNvPr id="96259" name="Rectangle 2">
            <a:extLst>
              <a:ext uri="{FF2B5EF4-FFF2-40B4-BE49-F238E27FC236}">
                <a16:creationId xmlns:a16="http://schemas.microsoft.com/office/drawing/2014/main" id="{7E975127-1A56-4E13-A83C-3E4BB99332C6}"/>
              </a:ext>
            </a:extLst>
          </p:cNvPr>
          <p:cNvSpPr>
            <a:spLocks noChangeArrowheads="1" noTextEdit="1"/>
          </p:cNvSpPr>
          <p:nvPr>
            <p:ph type="sldImg"/>
          </p:nvPr>
        </p:nvSpPr>
        <p:spPr>
          <a:ln/>
        </p:spPr>
      </p:sp>
      <p:sp>
        <p:nvSpPr>
          <p:cNvPr id="96260" name="Rectangle 3">
            <a:extLst>
              <a:ext uri="{FF2B5EF4-FFF2-40B4-BE49-F238E27FC236}">
                <a16:creationId xmlns:a16="http://schemas.microsoft.com/office/drawing/2014/main" id="{C89CAF88-A821-46F9-8473-7589B26769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sz="2400"/>
              <a:t>可使电能损耗、电压损耗减少；</a:t>
            </a:r>
          </a:p>
          <a:p>
            <a:pPr eaLnBrk="1" hangingPunct="1">
              <a:spcBef>
                <a:spcPct val="50000"/>
              </a:spcBef>
            </a:pPr>
            <a:r>
              <a:rPr kumimoji="1" lang="en-US" altLang="zh-CN" sz="2400"/>
              <a:t>Note:</a:t>
            </a:r>
            <a:r>
              <a:rPr kumimoji="1" lang="zh-CN" altLang="en-US" sz="2400"/>
              <a:t>工厂低压配电系统中，往往采用几种接线方式的组合。</a:t>
            </a:r>
          </a:p>
          <a:p>
            <a:pPr eaLnBrk="1" hangingPunct="1"/>
            <a:endParaRPr kumimoji="1" lang="en-US" altLang="zh-CN" sz="24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E36C1B27-2DD8-4321-935A-D87B4776D9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6AF46922-7852-4D9D-8F16-87AD3CE41CC5}" type="slidenum">
              <a:rPr lang="en-US" altLang="zh-CN" sz="1200"/>
              <a:pPr eaLnBrk="1" hangingPunct="1"/>
              <a:t>13</a:t>
            </a:fld>
            <a:endParaRPr lang="en-US" altLang="zh-CN" sz="1200"/>
          </a:p>
        </p:txBody>
      </p:sp>
      <p:sp>
        <p:nvSpPr>
          <p:cNvPr id="97283" name="Rectangle 2">
            <a:extLst>
              <a:ext uri="{FF2B5EF4-FFF2-40B4-BE49-F238E27FC236}">
                <a16:creationId xmlns:a16="http://schemas.microsoft.com/office/drawing/2014/main" id="{C3E023C6-36E9-4C34-8B8E-909A7A6401A7}"/>
              </a:ext>
            </a:extLst>
          </p:cNvPr>
          <p:cNvSpPr>
            <a:spLocks noChangeArrowheads="1" noTextEdit="1"/>
          </p:cNvSpPr>
          <p:nvPr>
            <p:ph type="sldImg"/>
          </p:nvPr>
        </p:nvSpPr>
        <p:spPr>
          <a:ln/>
        </p:spPr>
      </p:sp>
      <p:sp>
        <p:nvSpPr>
          <p:cNvPr id="97284" name="Rectangle 3">
            <a:extLst>
              <a:ext uri="{FF2B5EF4-FFF2-40B4-BE49-F238E27FC236}">
                <a16:creationId xmlns:a16="http://schemas.microsoft.com/office/drawing/2014/main" id="{DC5EF257-D314-406E-B986-0116CDBB7D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endParaRPr kumimoji="1" lang="en-US" altLang="zh-CN" sz="2400"/>
          </a:p>
          <a:p>
            <a:pPr eaLnBrk="1" hangingPunct="1">
              <a:spcBef>
                <a:spcPct val="50000"/>
              </a:spcBef>
            </a:pPr>
            <a:endParaRPr kumimoji="1" lang="en-US" altLang="zh-CN" sz="24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76CE52EE-3B76-48DB-A1B4-A550317893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E52A3B97-C404-46F7-BBCA-C1DC4EDE5929}" type="slidenum">
              <a:rPr lang="en-US" altLang="zh-CN" sz="1200"/>
              <a:pPr eaLnBrk="1" hangingPunct="1"/>
              <a:t>16</a:t>
            </a:fld>
            <a:endParaRPr lang="en-US" altLang="zh-CN" sz="1200"/>
          </a:p>
        </p:txBody>
      </p:sp>
      <p:sp>
        <p:nvSpPr>
          <p:cNvPr id="98307" name="Rectangle 2">
            <a:extLst>
              <a:ext uri="{FF2B5EF4-FFF2-40B4-BE49-F238E27FC236}">
                <a16:creationId xmlns:a16="http://schemas.microsoft.com/office/drawing/2014/main" id="{65126D7B-C21D-41F2-9E70-DCC0D23F2671}"/>
              </a:ext>
            </a:extLst>
          </p:cNvPr>
          <p:cNvSpPr>
            <a:spLocks noChangeArrowheads="1" noTextEdit="1"/>
          </p:cNvSpPr>
          <p:nvPr>
            <p:ph type="sldImg"/>
          </p:nvPr>
        </p:nvSpPr>
        <p:spPr>
          <a:ln/>
        </p:spPr>
      </p:sp>
      <p:sp>
        <p:nvSpPr>
          <p:cNvPr id="98308" name="Rectangle 3">
            <a:extLst>
              <a:ext uri="{FF2B5EF4-FFF2-40B4-BE49-F238E27FC236}">
                <a16:creationId xmlns:a16="http://schemas.microsoft.com/office/drawing/2014/main" id="{DA1BF2B9-9CE4-440D-B522-770D8AE9DC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工厂架空配电线一般不使用钢导线。一般用在线路跨越山谷、江河等特大挡距且负荷较小有时采用钢导线。</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959E7BD7-B0E5-4AD0-82CB-3DA89E9C96BA}"/>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F8575F4C-42E4-43A9-8D2D-4A4B7E257A44}"/>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A2FE133D-0726-4A0C-8846-BA8B223D3C53}"/>
              </a:ext>
            </a:extLst>
          </p:cNvPr>
          <p:cNvSpPr>
            <a:spLocks noGrp="1"/>
          </p:cNvSpPr>
          <p:nvPr>
            <p:ph type="sldNum" sz="quarter" idx="12"/>
          </p:nvPr>
        </p:nvSpPr>
        <p:spPr/>
        <p:txBody>
          <a:bodyPr/>
          <a:lstStyle>
            <a:lvl1pPr>
              <a:defRPr/>
            </a:lvl1pPr>
          </a:lstStyle>
          <a:p>
            <a:fld id="{6D81E5E5-1F51-4F03-AC43-B4F4381E835D}" type="slidenum">
              <a:rPr lang="en-US" altLang="zh-CN"/>
              <a:pPr/>
              <a:t>‹#›</a:t>
            </a:fld>
            <a:endParaRPr lang="en-US" altLang="zh-CN"/>
          </a:p>
        </p:txBody>
      </p:sp>
    </p:spTree>
    <p:extLst>
      <p:ext uri="{BB962C8B-B14F-4D97-AF65-F5344CB8AC3E}">
        <p14:creationId xmlns:p14="http://schemas.microsoft.com/office/powerpoint/2010/main" val="145761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3F44164-C342-4DDF-8374-C389FDDCC798}"/>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1EEA6525-8636-40CC-A2C3-343238ACE813}"/>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601ABCB3-D550-47AB-B381-17A7B5A0AEF2}"/>
              </a:ext>
            </a:extLst>
          </p:cNvPr>
          <p:cNvSpPr>
            <a:spLocks noGrp="1"/>
          </p:cNvSpPr>
          <p:nvPr>
            <p:ph type="sldNum" sz="quarter" idx="12"/>
          </p:nvPr>
        </p:nvSpPr>
        <p:spPr/>
        <p:txBody>
          <a:bodyPr/>
          <a:lstStyle>
            <a:lvl1pPr>
              <a:defRPr/>
            </a:lvl1pPr>
          </a:lstStyle>
          <a:p>
            <a:fld id="{33D71680-BFB0-48DD-97B2-453A4FF180B9}" type="slidenum">
              <a:rPr lang="en-US" altLang="zh-CN"/>
              <a:pPr/>
              <a:t>‹#›</a:t>
            </a:fld>
            <a:endParaRPr lang="en-US" altLang="zh-CN"/>
          </a:p>
        </p:txBody>
      </p:sp>
    </p:spTree>
    <p:extLst>
      <p:ext uri="{BB962C8B-B14F-4D97-AF65-F5344CB8AC3E}">
        <p14:creationId xmlns:p14="http://schemas.microsoft.com/office/powerpoint/2010/main" val="2723821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8480C03-1553-4CB7-8C11-BEDD0230ED83}"/>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E218B035-D921-4A05-8611-E729A962CDCF}"/>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B8EEA11F-6206-4BEC-9B93-2E8BEFE91D8B}"/>
              </a:ext>
            </a:extLst>
          </p:cNvPr>
          <p:cNvSpPr>
            <a:spLocks noGrp="1"/>
          </p:cNvSpPr>
          <p:nvPr>
            <p:ph type="sldNum" sz="quarter" idx="12"/>
          </p:nvPr>
        </p:nvSpPr>
        <p:spPr/>
        <p:txBody>
          <a:bodyPr/>
          <a:lstStyle>
            <a:lvl1pPr>
              <a:defRPr/>
            </a:lvl1pPr>
          </a:lstStyle>
          <a:p>
            <a:fld id="{9C9C5E8A-8605-4B5D-86C5-18D06C78B5A7}" type="slidenum">
              <a:rPr lang="en-US" altLang="zh-CN"/>
              <a:pPr/>
              <a:t>‹#›</a:t>
            </a:fld>
            <a:endParaRPr lang="en-US" altLang="zh-CN"/>
          </a:p>
        </p:txBody>
      </p:sp>
    </p:spTree>
    <p:extLst>
      <p:ext uri="{BB962C8B-B14F-4D97-AF65-F5344CB8AC3E}">
        <p14:creationId xmlns:p14="http://schemas.microsoft.com/office/powerpoint/2010/main" val="2222433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a:p>
        </p:txBody>
      </p:sp>
      <p:sp>
        <p:nvSpPr>
          <p:cNvPr id="4" name="日期占位符 3">
            <a:extLst>
              <a:ext uri="{FF2B5EF4-FFF2-40B4-BE49-F238E27FC236}">
                <a16:creationId xmlns:a16="http://schemas.microsoft.com/office/drawing/2014/main" id="{739EA64A-66CA-414C-8B6F-2D4FD2004463}"/>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93CD4E7B-F912-452E-B5E0-877CB2022696}"/>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10CE15EC-F40E-4C55-92BF-FE393804BBFC}"/>
              </a:ext>
            </a:extLst>
          </p:cNvPr>
          <p:cNvSpPr>
            <a:spLocks noGrp="1"/>
          </p:cNvSpPr>
          <p:nvPr>
            <p:ph type="sldNum" sz="quarter" idx="12"/>
          </p:nvPr>
        </p:nvSpPr>
        <p:spPr/>
        <p:txBody>
          <a:bodyPr/>
          <a:lstStyle>
            <a:lvl1pPr>
              <a:defRPr/>
            </a:lvl1pPr>
          </a:lstStyle>
          <a:p>
            <a:fld id="{ED805587-530F-4D5E-9D40-AB297C18B3D9}" type="slidenum">
              <a:rPr lang="en-US" altLang="zh-CN"/>
              <a:pPr/>
              <a:t>‹#›</a:t>
            </a:fld>
            <a:endParaRPr lang="en-US" altLang="zh-CN"/>
          </a:p>
        </p:txBody>
      </p:sp>
    </p:spTree>
    <p:extLst>
      <p:ext uri="{BB962C8B-B14F-4D97-AF65-F5344CB8AC3E}">
        <p14:creationId xmlns:p14="http://schemas.microsoft.com/office/powerpoint/2010/main" val="881483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8200" y="1600200"/>
            <a:ext cx="4038600" cy="4525963"/>
          </a:xfrm>
        </p:spPr>
        <p:txBody>
          <a:bodyPr/>
          <a:lstStyle/>
          <a:p>
            <a:pPr lvl="0"/>
            <a:endParaRPr lang="zh-CN" altLang="en-US" noProof="0"/>
          </a:p>
        </p:txBody>
      </p:sp>
      <p:sp>
        <p:nvSpPr>
          <p:cNvPr id="5" name="日期占位符 4">
            <a:extLst>
              <a:ext uri="{FF2B5EF4-FFF2-40B4-BE49-F238E27FC236}">
                <a16:creationId xmlns:a16="http://schemas.microsoft.com/office/drawing/2014/main" id="{CE17A47E-DEC4-45A4-83CF-1BB61F69E86C}"/>
              </a:ext>
            </a:extLst>
          </p:cNvPr>
          <p:cNvSpPr>
            <a:spLocks noGrp="1"/>
          </p:cNvSpPr>
          <p:nvPr>
            <p:ph type="dt" sz="half" idx="10"/>
          </p:nvPr>
        </p:nvSpPr>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8AE392F5-A69A-4493-A406-309E860A4FEA}"/>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4DDBE631-54CC-4A4B-A6E8-72BD7BA9AE72}"/>
              </a:ext>
            </a:extLst>
          </p:cNvPr>
          <p:cNvSpPr>
            <a:spLocks noGrp="1"/>
          </p:cNvSpPr>
          <p:nvPr>
            <p:ph type="sldNum" sz="quarter" idx="12"/>
          </p:nvPr>
        </p:nvSpPr>
        <p:spPr/>
        <p:txBody>
          <a:bodyPr/>
          <a:lstStyle>
            <a:lvl1pPr>
              <a:defRPr/>
            </a:lvl1pPr>
          </a:lstStyle>
          <a:p>
            <a:fld id="{4DA68D2B-EC2E-4C25-8E98-B609856791F8}" type="slidenum">
              <a:rPr lang="en-US" altLang="zh-CN"/>
              <a:pPr/>
              <a:t>‹#›</a:t>
            </a:fld>
            <a:endParaRPr lang="en-US" altLang="zh-CN"/>
          </a:p>
        </p:txBody>
      </p:sp>
    </p:spTree>
    <p:extLst>
      <p:ext uri="{BB962C8B-B14F-4D97-AF65-F5344CB8AC3E}">
        <p14:creationId xmlns:p14="http://schemas.microsoft.com/office/powerpoint/2010/main" val="1974834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09F53C7-DCAA-42AE-8A15-97781C45C440}"/>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799AFF5E-3909-4225-8EA2-1463268DB10F}"/>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AABFBA02-2D72-42EC-8915-09939411B327}"/>
              </a:ext>
            </a:extLst>
          </p:cNvPr>
          <p:cNvSpPr>
            <a:spLocks noGrp="1"/>
          </p:cNvSpPr>
          <p:nvPr>
            <p:ph type="sldNum" sz="quarter" idx="12"/>
          </p:nvPr>
        </p:nvSpPr>
        <p:spPr/>
        <p:txBody>
          <a:bodyPr/>
          <a:lstStyle>
            <a:lvl1pPr>
              <a:defRPr/>
            </a:lvl1pPr>
          </a:lstStyle>
          <a:p>
            <a:fld id="{0AD72D34-EC04-4652-B3CD-C9E4529EE4F8}" type="slidenum">
              <a:rPr lang="en-US" altLang="zh-CN"/>
              <a:pPr/>
              <a:t>‹#›</a:t>
            </a:fld>
            <a:endParaRPr lang="en-US" altLang="zh-CN"/>
          </a:p>
        </p:txBody>
      </p:sp>
    </p:spTree>
    <p:extLst>
      <p:ext uri="{BB962C8B-B14F-4D97-AF65-F5344CB8AC3E}">
        <p14:creationId xmlns:p14="http://schemas.microsoft.com/office/powerpoint/2010/main" val="4144162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4216D2A-2EAC-431F-B870-782DAA20D436}"/>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6CD27445-8A56-454C-AA8B-9FCC336C9485}"/>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157B461C-A640-45F9-9D81-2AA5C5009D7D}"/>
              </a:ext>
            </a:extLst>
          </p:cNvPr>
          <p:cNvSpPr>
            <a:spLocks noGrp="1"/>
          </p:cNvSpPr>
          <p:nvPr>
            <p:ph type="sldNum" sz="quarter" idx="12"/>
          </p:nvPr>
        </p:nvSpPr>
        <p:spPr/>
        <p:txBody>
          <a:bodyPr/>
          <a:lstStyle>
            <a:lvl1pPr>
              <a:defRPr/>
            </a:lvl1pPr>
          </a:lstStyle>
          <a:p>
            <a:fld id="{1E75EDA8-4C1E-4188-8B31-B367162D289C}" type="slidenum">
              <a:rPr lang="en-US" altLang="zh-CN"/>
              <a:pPr/>
              <a:t>‹#›</a:t>
            </a:fld>
            <a:endParaRPr lang="en-US" altLang="zh-CN"/>
          </a:p>
        </p:txBody>
      </p:sp>
    </p:spTree>
    <p:extLst>
      <p:ext uri="{BB962C8B-B14F-4D97-AF65-F5344CB8AC3E}">
        <p14:creationId xmlns:p14="http://schemas.microsoft.com/office/powerpoint/2010/main" val="1400972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B44F65F-4667-4F9C-9B95-64FD65A6F4A6}"/>
              </a:ext>
            </a:extLst>
          </p:cNvPr>
          <p:cNvSpPr>
            <a:spLocks noGrp="1"/>
          </p:cNvSpPr>
          <p:nvPr>
            <p:ph type="dt" sz="half" idx="10"/>
          </p:nvPr>
        </p:nvSpPr>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D96C3D83-C1C6-482B-B82C-DDC3120E1899}"/>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29BDBD4E-FB22-477A-838C-FA1C02DD4768}"/>
              </a:ext>
            </a:extLst>
          </p:cNvPr>
          <p:cNvSpPr>
            <a:spLocks noGrp="1"/>
          </p:cNvSpPr>
          <p:nvPr>
            <p:ph type="sldNum" sz="quarter" idx="12"/>
          </p:nvPr>
        </p:nvSpPr>
        <p:spPr/>
        <p:txBody>
          <a:bodyPr/>
          <a:lstStyle>
            <a:lvl1pPr>
              <a:defRPr/>
            </a:lvl1pPr>
          </a:lstStyle>
          <a:p>
            <a:fld id="{44F80FC9-88E5-448B-8ED1-87AC765E1BF0}" type="slidenum">
              <a:rPr lang="en-US" altLang="zh-CN"/>
              <a:pPr/>
              <a:t>‹#›</a:t>
            </a:fld>
            <a:endParaRPr lang="en-US" altLang="zh-CN"/>
          </a:p>
        </p:txBody>
      </p:sp>
    </p:spTree>
    <p:extLst>
      <p:ext uri="{BB962C8B-B14F-4D97-AF65-F5344CB8AC3E}">
        <p14:creationId xmlns:p14="http://schemas.microsoft.com/office/powerpoint/2010/main" val="62272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99CED70-39FB-4779-8103-A70AEAB8AD65}"/>
              </a:ext>
            </a:extLst>
          </p:cNvPr>
          <p:cNvSpPr>
            <a:spLocks noGrp="1"/>
          </p:cNvSpPr>
          <p:nvPr>
            <p:ph type="dt" sz="half" idx="10"/>
          </p:nvPr>
        </p:nvSpPr>
        <p:spPr/>
        <p:txBody>
          <a:bodyPr/>
          <a:lstStyle>
            <a:lvl1pPr>
              <a:defRPr/>
            </a:lvl1pPr>
          </a:lstStyle>
          <a:p>
            <a:pPr>
              <a:defRPr/>
            </a:pPr>
            <a:endParaRPr lang="en-US" altLang="zh-CN"/>
          </a:p>
        </p:txBody>
      </p:sp>
      <p:sp>
        <p:nvSpPr>
          <p:cNvPr id="8" name="页脚占位符 7">
            <a:extLst>
              <a:ext uri="{FF2B5EF4-FFF2-40B4-BE49-F238E27FC236}">
                <a16:creationId xmlns:a16="http://schemas.microsoft.com/office/drawing/2014/main" id="{089BA1F1-8A8D-4E16-A99C-BBAE252B7B12}"/>
              </a:ext>
            </a:extLst>
          </p:cNvPr>
          <p:cNvSpPr>
            <a:spLocks noGrp="1"/>
          </p:cNvSpPr>
          <p:nvPr>
            <p:ph type="ftr" sz="quarter" idx="11"/>
          </p:nvPr>
        </p:nvSpPr>
        <p:spPr/>
        <p:txBody>
          <a:bodyPr/>
          <a:lstStyle>
            <a:lvl1pPr>
              <a:defRPr/>
            </a:lvl1pPr>
          </a:lstStyle>
          <a:p>
            <a:pPr>
              <a:defRPr/>
            </a:pPr>
            <a:endParaRPr lang="en-US" altLang="zh-CN"/>
          </a:p>
        </p:txBody>
      </p:sp>
      <p:sp>
        <p:nvSpPr>
          <p:cNvPr id="9" name="灯片编号占位符 8">
            <a:extLst>
              <a:ext uri="{FF2B5EF4-FFF2-40B4-BE49-F238E27FC236}">
                <a16:creationId xmlns:a16="http://schemas.microsoft.com/office/drawing/2014/main" id="{EE59D60A-6486-448F-9995-5D2F8B35AEFA}"/>
              </a:ext>
            </a:extLst>
          </p:cNvPr>
          <p:cNvSpPr>
            <a:spLocks noGrp="1"/>
          </p:cNvSpPr>
          <p:nvPr>
            <p:ph type="sldNum" sz="quarter" idx="12"/>
          </p:nvPr>
        </p:nvSpPr>
        <p:spPr/>
        <p:txBody>
          <a:bodyPr/>
          <a:lstStyle>
            <a:lvl1pPr>
              <a:defRPr/>
            </a:lvl1pPr>
          </a:lstStyle>
          <a:p>
            <a:fld id="{31899620-1A56-4855-8974-502C05CA5F60}" type="slidenum">
              <a:rPr lang="en-US" altLang="zh-CN"/>
              <a:pPr/>
              <a:t>‹#›</a:t>
            </a:fld>
            <a:endParaRPr lang="en-US" altLang="zh-CN"/>
          </a:p>
        </p:txBody>
      </p:sp>
    </p:spTree>
    <p:extLst>
      <p:ext uri="{BB962C8B-B14F-4D97-AF65-F5344CB8AC3E}">
        <p14:creationId xmlns:p14="http://schemas.microsoft.com/office/powerpoint/2010/main" val="3125889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89E6540-BD44-48BE-BCD4-199A5ACA391F}"/>
              </a:ext>
            </a:extLst>
          </p:cNvPr>
          <p:cNvSpPr>
            <a:spLocks noGrp="1"/>
          </p:cNvSpPr>
          <p:nvPr>
            <p:ph type="dt" sz="half" idx="10"/>
          </p:nvPr>
        </p:nvSpPr>
        <p:spPr/>
        <p:txBody>
          <a:bodyPr/>
          <a:lstStyle>
            <a:lvl1pPr>
              <a:defRPr/>
            </a:lvl1pPr>
          </a:lstStyle>
          <a:p>
            <a:pPr>
              <a:defRPr/>
            </a:pPr>
            <a:endParaRPr lang="en-US" altLang="zh-CN"/>
          </a:p>
        </p:txBody>
      </p:sp>
      <p:sp>
        <p:nvSpPr>
          <p:cNvPr id="4" name="页脚占位符 3">
            <a:extLst>
              <a:ext uri="{FF2B5EF4-FFF2-40B4-BE49-F238E27FC236}">
                <a16:creationId xmlns:a16="http://schemas.microsoft.com/office/drawing/2014/main" id="{6FCBE616-AE2C-49DC-A0E7-51203EF3DED8}"/>
              </a:ext>
            </a:extLst>
          </p:cNvPr>
          <p:cNvSpPr>
            <a:spLocks noGrp="1"/>
          </p:cNvSpPr>
          <p:nvPr>
            <p:ph type="ftr" sz="quarter" idx="11"/>
          </p:nvPr>
        </p:nvSpPr>
        <p:spPr/>
        <p:txBody>
          <a:bodyPr/>
          <a:lstStyle>
            <a:lvl1pPr>
              <a:defRPr/>
            </a:lvl1pPr>
          </a:lstStyle>
          <a:p>
            <a:pPr>
              <a:defRPr/>
            </a:pPr>
            <a:endParaRPr lang="en-US" altLang="zh-CN"/>
          </a:p>
        </p:txBody>
      </p:sp>
      <p:sp>
        <p:nvSpPr>
          <p:cNvPr id="5" name="灯片编号占位符 4">
            <a:extLst>
              <a:ext uri="{FF2B5EF4-FFF2-40B4-BE49-F238E27FC236}">
                <a16:creationId xmlns:a16="http://schemas.microsoft.com/office/drawing/2014/main" id="{B78DABF5-A169-4DFA-AB1F-07745911C6C0}"/>
              </a:ext>
            </a:extLst>
          </p:cNvPr>
          <p:cNvSpPr>
            <a:spLocks noGrp="1"/>
          </p:cNvSpPr>
          <p:nvPr>
            <p:ph type="sldNum" sz="quarter" idx="12"/>
          </p:nvPr>
        </p:nvSpPr>
        <p:spPr/>
        <p:txBody>
          <a:bodyPr/>
          <a:lstStyle>
            <a:lvl1pPr>
              <a:defRPr/>
            </a:lvl1pPr>
          </a:lstStyle>
          <a:p>
            <a:fld id="{DDD26DF1-9791-40F8-8812-997C56F75F35}" type="slidenum">
              <a:rPr lang="en-US" altLang="zh-CN"/>
              <a:pPr/>
              <a:t>‹#›</a:t>
            </a:fld>
            <a:endParaRPr lang="en-US" altLang="zh-CN"/>
          </a:p>
        </p:txBody>
      </p:sp>
    </p:spTree>
    <p:extLst>
      <p:ext uri="{BB962C8B-B14F-4D97-AF65-F5344CB8AC3E}">
        <p14:creationId xmlns:p14="http://schemas.microsoft.com/office/powerpoint/2010/main" val="2789295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D9970F-4CA5-413A-A04F-65A976E02A10}"/>
              </a:ext>
            </a:extLst>
          </p:cNvPr>
          <p:cNvSpPr>
            <a:spLocks noGrp="1"/>
          </p:cNvSpPr>
          <p:nvPr>
            <p:ph type="dt" sz="half" idx="10"/>
          </p:nvPr>
        </p:nvSpPr>
        <p:spPr/>
        <p:txBody>
          <a:bodyPr/>
          <a:lstStyle>
            <a:lvl1pPr>
              <a:defRPr/>
            </a:lvl1pPr>
          </a:lstStyle>
          <a:p>
            <a:pPr>
              <a:defRPr/>
            </a:pPr>
            <a:endParaRPr lang="en-US" altLang="zh-CN"/>
          </a:p>
        </p:txBody>
      </p:sp>
      <p:sp>
        <p:nvSpPr>
          <p:cNvPr id="3" name="页脚占位符 2">
            <a:extLst>
              <a:ext uri="{FF2B5EF4-FFF2-40B4-BE49-F238E27FC236}">
                <a16:creationId xmlns:a16="http://schemas.microsoft.com/office/drawing/2014/main" id="{0D46ACB6-50E6-4308-AC1C-2FA3ED34E19C}"/>
              </a:ext>
            </a:extLst>
          </p:cNvPr>
          <p:cNvSpPr>
            <a:spLocks noGrp="1"/>
          </p:cNvSpPr>
          <p:nvPr>
            <p:ph type="ftr" sz="quarter" idx="11"/>
          </p:nvPr>
        </p:nvSpPr>
        <p:spPr/>
        <p:txBody>
          <a:bodyPr/>
          <a:lstStyle>
            <a:lvl1pPr>
              <a:defRPr/>
            </a:lvl1pPr>
          </a:lstStyle>
          <a:p>
            <a:pPr>
              <a:defRPr/>
            </a:pPr>
            <a:endParaRPr lang="en-US" altLang="zh-CN"/>
          </a:p>
        </p:txBody>
      </p:sp>
      <p:sp>
        <p:nvSpPr>
          <p:cNvPr id="4" name="灯片编号占位符 3">
            <a:extLst>
              <a:ext uri="{FF2B5EF4-FFF2-40B4-BE49-F238E27FC236}">
                <a16:creationId xmlns:a16="http://schemas.microsoft.com/office/drawing/2014/main" id="{87701BEA-7DCE-48C6-AE79-2A0DB16B7E45}"/>
              </a:ext>
            </a:extLst>
          </p:cNvPr>
          <p:cNvSpPr>
            <a:spLocks noGrp="1"/>
          </p:cNvSpPr>
          <p:nvPr>
            <p:ph type="sldNum" sz="quarter" idx="12"/>
          </p:nvPr>
        </p:nvSpPr>
        <p:spPr/>
        <p:txBody>
          <a:bodyPr/>
          <a:lstStyle>
            <a:lvl1pPr>
              <a:defRPr/>
            </a:lvl1pPr>
          </a:lstStyle>
          <a:p>
            <a:fld id="{BCAD4515-3BCB-4282-BE8E-9CF273C8D587}" type="slidenum">
              <a:rPr lang="en-US" altLang="zh-CN"/>
              <a:pPr/>
              <a:t>‹#›</a:t>
            </a:fld>
            <a:endParaRPr lang="en-US" altLang="zh-CN"/>
          </a:p>
        </p:txBody>
      </p:sp>
    </p:spTree>
    <p:extLst>
      <p:ext uri="{BB962C8B-B14F-4D97-AF65-F5344CB8AC3E}">
        <p14:creationId xmlns:p14="http://schemas.microsoft.com/office/powerpoint/2010/main" val="933630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50786D1-EB62-4951-BD4B-B3CE6AA3894C}"/>
              </a:ext>
            </a:extLst>
          </p:cNvPr>
          <p:cNvSpPr>
            <a:spLocks noGrp="1"/>
          </p:cNvSpPr>
          <p:nvPr>
            <p:ph type="dt" sz="half" idx="10"/>
          </p:nvPr>
        </p:nvSpPr>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E6386E60-B38A-401A-B519-C6883950637D}"/>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8A9508C4-07A0-49FF-855E-A979EF7EDA64}"/>
              </a:ext>
            </a:extLst>
          </p:cNvPr>
          <p:cNvSpPr>
            <a:spLocks noGrp="1"/>
          </p:cNvSpPr>
          <p:nvPr>
            <p:ph type="sldNum" sz="quarter" idx="12"/>
          </p:nvPr>
        </p:nvSpPr>
        <p:spPr/>
        <p:txBody>
          <a:bodyPr/>
          <a:lstStyle>
            <a:lvl1pPr>
              <a:defRPr/>
            </a:lvl1pPr>
          </a:lstStyle>
          <a:p>
            <a:fld id="{D819E072-DF65-448D-97B7-9F6178008066}" type="slidenum">
              <a:rPr lang="en-US" altLang="zh-CN"/>
              <a:pPr/>
              <a:t>‹#›</a:t>
            </a:fld>
            <a:endParaRPr lang="en-US" altLang="zh-CN"/>
          </a:p>
        </p:txBody>
      </p:sp>
    </p:spTree>
    <p:extLst>
      <p:ext uri="{BB962C8B-B14F-4D97-AF65-F5344CB8AC3E}">
        <p14:creationId xmlns:p14="http://schemas.microsoft.com/office/powerpoint/2010/main" val="3108255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5A83455-F6FF-4268-8809-FAECC157BAB1}"/>
              </a:ext>
            </a:extLst>
          </p:cNvPr>
          <p:cNvSpPr>
            <a:spLocks noGrp="1"/>
          </p:cNvSpPr>
          <p:nvPr>
            <p:ph type="dt" sz="half" idx="10"/>
          </p:nvPr>
        </p:nvSpPr>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00F32494-ADC6-486E-A1A1-B4E806DC2027}"/>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884F14C1-2126-498A-B604-0220B037AA06}"/>
              </a:ext>
            </a:extLst>
          </p:cNvPr>
          <p:cNvSpPr>
            <a:spLocks noGrp="1"/>
          </p:cNvSpPr>
          <p:nvPr>
            <p:ph type="sldNum" sz="quarter" idx="12"/>
          </p:nvPr>
        </p:nvSpPr>
        <p:spPr/>
        <p:txBody>
          <a:bodyPr/>
          <a:lstStyle>
            <a:lvl1pPr>
              <a:defRPr/>
            </a:lvl1pPr>
          </a:lstStyle>
          <a:p>
            <a:fld id="{1C642151-4E97-455A-BFB7-05D0D5AFDF97}" type="slidenum">
              <a:rPr lang="en-US" altLang="zh-CN"/>
              <a:pPr/>
              <a:t>‹#›</a:t>
            </a:fld>
            <a:endParaRPr lang="en-US" altLang="zh-CN"/>
          </a:p>
        </p:txBody>
      </p:sp>
    </p:spTree>
    <p:extLst>
      <p:ext uri="{BB962C8B-B14F-4D97-AF65-F5344CB8AC3E}">
        <p14:creationId xmlns:p14="http://schemas.microsoft.com/office/powerpoint/2010/main" val="11994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33ADD53-1AF1-442C-BBD9-71DAACB3B4A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4579" name="Rectangle 3">
            <a:extLst>
              <a:ext uri="{FF2B5EF4-FFF2-40B4-BE49-F238E27FC236}">
                <a16:creationId xmlns:a16="http://schemas.microsoft.com/office/drawing/2014/main" id="{C77AC678-CB7F-4174-9469-AB76F85390EC}"/>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1620" name="Rectangle 4">
            <a:extLst>
              <a:ext uri="{FF2B5EF4-FFF2-40B4-BE49-F238E27FC236}">
                <a16:creationId xmlns:a16="http://schemas.microsoft.com/office/drawing/2014/main" id="{DFA0375C-DD8B-4309-9CAB-FB37AB5AB17F}"/>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111621" name="Rectangle 5">
            <a:extLst>
              <a:ext uri="{FF2B5EF4-FFF2-40B4-BE49-F238E27FC236}">
                <a16:creationId xmlns:a16="http://schemas.microsoft.com/office/drawing/2014/main" id="{5C6A0D80-5318-4744-81F6-09753B0A1956}"/>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a:p>
        </p:txBody>
      </p:sp>
      <p:sp>
        <p:nvSpPr>
          <p:cNvPr id="111622" name="Rectangle 6">
            <a:extLst>
              <a:ext uri="{FF2B5EF4-FFF2-40B4-BE49-F238E27FC236}">
                <a16:creationId xmlns:a16="http://schemas.microsoft.com/office/drawing/2014/main" id="{E68794E3-BF5A-489C-AC36-1A8833B81E2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D3FBF6C3-968F-4BCC-A32B-BF96A96F382B}" type="slidenum">
              <a:rPr lang="en-US" altLang="zh-CN"/>
              <a:pPr/>
              <a:t>‹#›</a:t>
            </a:fld>
            <a:endParaRPr lang="en-US" altLang="zh-CN"/>
          </a:p>
        </p:txBody>
      </p:sp>
      <p:sp>
        <p:nvSpPr>
          <p:cNvPr id="111623" name="Rectangle 7">
            <a:extLst>
              <a:ext uri="{FF2B5EF4-FFF2-40B4-BE49-F238E27FC236}">
                <a16:creationId xmlns:a16="http://schemas.microsoft.com/office/drawing/2014/main" id="{586006C9-12FC-4499-9D5B-1060301F4F6B}"/>
              </a:ext>
            </a:extLst>
          </p:cNvPr>
          <p:cNvSpPr>
            <a:spLocks noChangeArrowheads="1"/>
          </p:cNvSpPr>
          <p:nvPr userDrawn="1"/>
        </p:nvSpPr>
        <p:spPr bwMode="auto">
          <a:xfrm>
            <a:off x="152400" y="30163"/>
            <a:ext cx="8839200" cy="457200"/>
          </a:xfrm>
          <a:prstGeom prst="rect">
            <a:avLst/>
          </a:prstGeom>
          <a:solidFill>
            <a:srgbClr val="C0C0C0"/>
          </a:solidFill>
          <a:ln w="9525">
            <a:solidFill>
              <a:srgbClr val="C0C0C0"/>
            </a:solidFill>
            <a:miter lim="800000"/>
            <a:headEnd/>
            <a:tailEnd/>
          </a:ln>
          <a:effectLst/>
        </p:spPr>
        <p:txBody>
          <a:bodyPr wrap="none" anchor="ctr"/>
          <a:lstStyle/>
          <a:p>
            <a:pPr>
              <a:defRPr/>
            </a:pPr>
            <a:endParaRPr lang="zh-CN" altLang="en-US">
              <a:latin typeface="Arial" charset="0"/>
            </a:endParaRPr>
          </a:p>
        </p:txBody>
      </p:sp>
      <p:sp>
        <p:nvSpPr>
          <p:cNvPr id="111624" name="Line 8">
            <a:extLst>
              <a:ext uri="{FF2B5EF4-FFF2-40B4-BE49-F238E27FC236}">
                <a16:creationId xmlns:a16="http://schemas.microsoft.com/office/drawing/2014/main" id="{09BC0C31-1BC6-4497-A10B-7D1413665323}"/>
              </a:ext>
            </a:extLst>
          </p:cNvPr>
          <p:cNvSpPr>
            <a:spLocks noChangeShapeType="1"/>
          </p:cNvSpPr>
          <p:nvPr userDrawn="1"/>
        </p:nvSpPr>
        <p:spPr bwMode="auto">
          <a:xfrm>
            <a:off x="152400" y="228600"/>
            <a:ext cx="0" cy="6477000"/>
          </a:xfrm>
          <a:prstGeom prst="line">
            <a:avLst/>
          </a:prstGeom>
          <a:noFill/>
          <a:ln w="38100">
            <a:solidFill>
              <a:srgbClr val="C0C0C0"/>
            </a:solidFill>
            <a:round/>
            <a:headEnd/>
            <a:tailEnd/>
          </a:ln>
          <a:effectLst/>
        </p:spPr>
        <p:txBody>
          <a:bodyPr/>
          <a:lstStyle/>
          <a:p>
            <a:pPr>
              <a:defRPr/>
            </a:pPr>
            <a:endParaRPr lang="zh-CN" altLang="en-US">
              <a:latin typeface="Arial" charset="0"/>
            </a:endParaRPr>
          </a:p>
        </p:txBody>
      </p:sp>
      <p:sp>
        <p:nvSpPr>
          <p:cNvPr id="111625" name="Line 9">
            <a:extLst>
              <a:ext uri="{FF2B5EF4-FFF2-40B4-BE49-F238E27FC236}">
                <a16:creationId xmlns:a16="http://schemas.microsoft.com/office/drawing/2014/main" id="{4137962F-9CC1-4790-92F9-5C948552943C}"/>
              </a:ext>
            </a:extLst>
          </p:cNvPr>
          <p:cNvSpPr>
            <a:spLocks noChangeShapeType="1"/>
          </p:cNvSpPr>
          <p:nvPr userDrawn="1"/>
        </p:nvSpPr>
        <p:spPr bwMode="auto">
          <a:xfrm>
            <a:off x="8991600" y="228600"/>
            <a:ext cx="0" cy="6477000"/>
          </a:xfrm>
          <a:prstGeom prst="line">
            <a:avLst/>
          </a:prstGeom>
          <a:noFill/>
          <a:ln w="38100">
            <a:solidFill>
              <a:srgbClr val="C0C0C0"/>
            </a:solidFill>
            <a:round/>
            <a:headEnd/>
            <a:tailEnd/>
          </a:ln>
          <a:effectLst/>
        </p:spPr>
        <p:txBody>
          <a:bodyPr/>
          <a:lstStyle/>
          <a:p>
            <a:pPr>
              <a:defRPr/>
            </a:pPr>
            <a:endParaRPr lang="zh-CN" altLang="en-US">
              <a:latin typeface="Arial" charset="0"/>
            </a:endParaRPr>
          </a:p>
        </p:txBody>
      </p:sp>
      <p:sp>
        <p:nvSpPr>
          <p:cNvPr id="111626" name="Line 10">
            <a:extLst>
              <a:ext uri="{FF2B5EF4-FFF2-40B4-BE49-F238E27FC236}">
                <a16:creationId xmlns:a16="http://schemas.microsoft.com/office/drawing/2014/main" id="{110946D8-2829-4FAD-A193-B6FB517911F8}"/>
              </a:ext>
            </a:extLst>
          </p:cNvPr>
          <p:cNvSpPr>
            <a:spLocks noChangeShapeType="1"/>
          </p:cNvSpPr>
          <p:nvPr userDrawn="1"/>
        </p:nvSpPr>
        <p:spPr bwMode="auto">
          <a:xfrm>
            <a:off x="152400" y="6705600"/>
            <a:ext cx="8839200" cy="0"/>
          </a:xfrm>
          <a:prstGeom prst="line">
            <a:avLst/>
          </a:prstGeom>
          <a:noFill/>
          <a:ln w="38100">
            <a:solidFill>
              <a:srgbClr val="C0C0C0"/>
            </a:solidFill>
            <a:round/>
            <a:headEnd/>
            <a:tailEnd/>
          </a:ln>
          <a:effectLst/>
        </p:spPr>
        <p:txBody>
          <a:bodyPr/>
          <a:lstStyle/>
          <a:p>
            <a:pPr>
              <a:defRPr/>
            </a:pPr>
            <a:endParaRPr lang="zh-CN" altLang="en-US">
              <a:latin typeface="Arial" charset="0"/>
            </a:endParaRPr>
          </a:p>
        </p:txBody>
      </p:sp>
      <p:sp>
        <p:nvSpPr>
          <p:cNvPr id="111627" name="Text Box 11">
            <a:extLst>
              <a:ext uri="{FF2B5EF4-FFF2-40B4-BE49-F238E27FC236}">
                <a16:creationId xmlns:a16="http://schemas.microsoft.com/office/drawing/2014/main" id="{BB5390CA-612B-412C-8AC1-3FB33FBFE448}"/>
              </a:ext>
            </a:extLst>
          </p:cNvPr>
          <p:cNvSpPr txBox="1">
            <a:spLocks noChangeArrowheads="1"/>
          </p:cNvSpPr>
          <p:nvPr userDrawn="1"/>
        </p:nvSpPr>
        <p:spPr bwMode="auto">
          <a:xfrm>
            <a:off x="5867400" y="74613"/>
            <a:ext cx="3033713" cy="396875"/>
          </a:xfrm>
          <a:prstGeom prst="rect">
            <a:avLst/>
          </a:prstGeom>
          <a:noFill/>
          <a:ln w="9525">
            <a:noFill/>
            <a:miter lim="800000"/>
            <a:headEnd/>
            <a:tailEnd/>
          </a:ln>
          <a:effectLst/>
        </p:spPr>
        <p:txBody>
          <a:bodyPr>
            <a:spAutoFit/>
          </a:bodyPr>
          <a:lstStyle/>
          <a:p>
            <a:pPr algn="r">
              <a:spcBef>
                <a:spcPct val="50000"/>
              </a:spcBef>
              <a:defRPr/>
            </a:pPr>
            <a:r>
              <a:rPr kumimoji="1" lang="zh-CN" altLang="en-US" b="1">
                <a:solidFill>
                  <a:schemeClr val="bg1"/>
                </a:solidFill>
                <a:latin typeface="Times New Roman" pitchFamily="18" charset="0"/>
                <a:ea typeface="黑体" pitchFamily="2" charset="-122"/>
              </a:rPr>
              <a:t>电气工程教研室</a:t>
            </a:r>
          </a:p>
        </p:txBody>
      </p:sp>
      <p:pic>
        <p:nvPicPr>
          <p:cNvPr id="24588" name="Picture 12">
            <a:extLst>
              <a:ext uri="{FF2B5EF4-FFF2-40B4-BE49-F238E27FC236}">
                <a16:creationId xmlns:a16="http://schemas.microsoft.com/office/drawing/2014/main" id="{55A4F4A1-B5B9-4064-9E4C-EFAECB42FE8E}"/>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42875" y="33338"/>
            <a:ext cx="8636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9" name="Text Box 13">
            <a:extLst>
              <a:ext uri="{FF2B5EF4-FFF2-40B4-BE49-F238E27FC236}">
                <a16:creationId xmlns:a16="http://schemas.microsoft.com/office/drawing/2014/main" id="{23C3EA51-D6C5-42A2-8BFC-B3CFAF6C1098}"/>
              </a:ext>
            </a:extLst>
          </p:cNvPr>
          <p:cNvSpPr txBox="1">
            <a:spLocks noChangeArrowheads="1"/>
          </p:cNvSpPr>
          <p:nvPr userDrawn="1"/>
        </p:nvSpPr>
        <p:spPr bwMode="auto">
          <a:xfrm>
            <a:off x="1025525" y="58738"/>
            <a:ext cx="1946275" cy="396875"/>
          </a:xfrm>
          <a:prstGeom prst="rect">
            <a:avLst/>
          </a:prstGeom>
          <a:noFill/>
          <a:ln w="9525">
            <a:noFill/>
            <a:miter lim="800000"/>
            <a:headEnd/>
            <a:tailEnd/>
          </a:ln>
          <a:effectLst/>
        </p:spPr>
        <p:txBody>
          <a:bodyPr>
            <a:spAutoFit/>
          </a:bodyPr>
          <a:lstStyle/>
          <a:p>
            <a:pPr>
              <a:spcBef>
                <a:spcPct val="50000"/>
              </a:spcBef>
              <a:defRPr/>
            </a:pPr>
            <a:r>
              <a:rPr kumimoji="1" lang="zh-CN" altLang="en-US" b="1">
                <a:solidFill>
                  <a:srgbClr val="993300"/>
                </a:solidFill>
                <a:latin typeface="黑体" pitchFamily="2" charset="-122"/>
                <a:ea typeface="黑体" pitchFamily="2" charset="-122"/>
              </a:rPr>
              <a:t>工厂电力线路</a:t>
            </a:r>
            <a:endParaRPr kumimoji="1" lang="zh-CN" altLang="en-US" b="1">
              <a:solidFill>
                <a:srgbClr val="993300"/>
              </a:solidFill>
              <a:latin typeface="黑体" pitchFamily="2" charset="-122"/>
              <a:ea typeface="黑体" pitchFamily="2" charset="-122"/>
              <a:sym typeface="Symbol" pitchFamily="18" charset="2"/>
            </a:endParaRPr>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mph" presetSubtype="0" fill="hold" grpId="0" nodeType="withEffect">
                                  <p:stCondLst>
                                    <p:cond delay="0"/>
                                  </p:stCondLst>
                                  <p:childTnLst>
                                    <p:animClr clrSpc="rgb" dir="cw">
                                      <p:cBhvr override="childStyle">
                                        <p:cTn id="6" dur="250" autoRev="1" fill="hold"/>
                                        <p:tgtEl>
                                          <p:spTgt spid="111627"/>
                                        </p:tgtEl>
                                        <p:attrNameLst>
                                          <p:attrName>style.color</p:attrName>
                                        </p:attrNameLst>
                                      </p:cBhvr>
                                      <p:to>
                                        <a:schemeClr val="bg1"/>
                                      </p:to>
                                    </p:animClr>
                                    <p:animClr clrSpc="rgb" dir="cw">
                                      <p:cBhvr>
                                        <p:cTn id="7" dur="250" autoRev="1" fill="hold"/>
                                        <p:tgtEl>
                                          <p:spTgt spid="111627"/>
                                        </p:tgtEl>
                                        <p:attrNameLst>
                                          <p:attrName>fillcolor</p:attrName>
                                        </p:attrNameLst>
                                      </p:cBhvr>
                                      <p:to>
                                        <a:schemeClr val="bg1"/>
                                      </p:to>
                                    </p:animClr>
                                    <p:set>
                                      <p:cBhvr>
                                        <p:cTn id="8" dur="250" autoRev="1" fill="hold"/>
                                        <p:tgtEl>
                                          <p:spTgt spid="111627"/>
                                        </p:tgtEl>
                                        <p:attrNameLst>
                                          <p:attrName>fill.type</p:attrName>
                                        </p:attrNameLst>
                                      </p:cBhvr>
                                      <p:to>
                                        <p:strVal val="solid"/>
                                      </p:to>
                                    </p:set>
                                    <p:set>
                                      <p:cBhvr>
                                        <p:cTn id="9" dur="250" autoRev="1" fill="hold"/>
                                        <p:tgtEl>
                                          <p:spTgt spid="1116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7" grpId="0"/>
    </p:bld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oleObject" Target="../embeddings/oleObject10.bin"/><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oleObject" Target="../embeddings/oleObject12.bin"/><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oleObject" Target="../embeddings/oleObject15.bin"/><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oleObject" Target="../embeddings/oleObject19.bin"/><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20.bin"/><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oleObject" Target="../embeddings/oleObject22.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23.bin"/><Relationship Id="rId1" Type="http://schemas.openxmlformats.org/officeDocument/2006/relationships/slideLayout" Target="../slideLayouts/slideLayout2.xml"/><Relationship Id="rId5" Type="http://schemas.openxmlformats.org/officeDocument/2006/relationships/image" Target="../media/image56.wmf"/><Relationship Id="rId4" Type="http://schemas.openxmlformats.org/officeDocument/2006/relationships/oleObject" Target="../embeddings/oleObject24.bin"/></Relationships>
</file>

<file path=ppt/slides/_rels/slide6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8914" name="Picture 6" descr="new1015350_1">
            <a:extLst>
              <a:ext uri="{FF2B5EF4-FFF2-40B4-BE49-F238E27FC236}">
                <a16:creationId xmlns:a16="http://schemas.microsoft.com/office/drawing/2014/main" id="{57BBD114-AD40-4904-9E0E-7218062EB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836613"/>
            <a:ext cx="7993062"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4">
            <a:extLst>
              <a:ext uri="{FF2B5EF4-FFF2-40B4-BE49-F238E27FC236}">
                <a16:creationId xmlns:a16="http://schemas.microsoft.com/office/drawing/2014/main" id="{BE9A199B-EDB8-4E40-852C-B9B471C1B719}"/>
              </a:ext>
            </a:extLst>
          </p:cNvPr>
          <p:cNvSpPr>
            <a:spLocks noGrp="1" noChangeArrowheads="1"/>
          </p:cNvSpPr>
          <p:nvPr>
            <p:ph type="ctrTitle"/>
          </p:nvPr>
        </p:nvSpPr>
        <p:spPr>
          <a:xfrm>
            <a:off x="539750" y="2276475"/>
            <a:ext cx="7772400" cy="1470025"/>
          </a:xfrm>
        </p:spPr>
        <p:txBody>
          <a:bodyPr/>
          <a:lstStyle/>
          <a:p>
            <a:pPr eaLnBrk="1" hangingPunct="1"/>
            <a:r>
              <a:rPr lang="zh-CN" altLang="en-US" b="1">
                <a:solidFill>
                  <a:srgbClr val="FF3300"/>
                </a:solidFill>
                <a:latin typeface="黑体" panose="02010609060101010101" pitchFamily="49" charset="-122"/>
                <a:ea typeface="黑体" panose="02010609060101010101" pitchFamily="49" charset="-122"/>
              </a:rPr>
              <a:t>第五章 工厂电力线路</a:t>
            </a:r>
          </a:p>
        </p:txBody>
      </p:sp>
      <p:sp>
        <p:nvSpPr>
          <p:cNvPr id="268293" name="Rectangle 5">
            <a:extLst>
              <a:ext uri="{FF2B5EF4-FFF2-40B4-BE49-F238E27FC236}">
                <a16:creationId xmlns:a16="http://schemas.microsoft.com/office/drawing/2014/main" id="{29E86AB0-9216-4309-B759-3E565FEA63F0}"/>
              </a:ext>
            </a:extLst>
          </p:cNvPr>
          <p:cNvSpPr>
            <a:spLocks noGrp="1" noChangeArrowheads="1"/>
          </p:cNvSpPr>
          <p:nvPr>
            <p:ph type="subTitle" idx="1"/>
          </p:nvPr>
        </p:nvSpPr>
        <p:spPr>
          <a:xfrm>
            <a:off x="1331913" y="4941888"/>
            <a:ext cx="6400800" cy="1752600"/>
          </a:xfrm>
        </p:spPr>
        <p:txBody>
          <a:bodyPr/>
          <a:lstStyle/>
          <a:p>
            <a:pPr eaLnBrk="1" hangingPunct="1"/>
            <a:r>
              <a:rPr lang="en-US" altLang="zh-CN" sz="2800" b="1">
                <a:solidFill>
                  <a:srgbClr val="0000FF"/>
                </a:solidFill>
                <a:latin typeface="黑体" panose="02010609060101010101" pitchFamily="49" charset="-122"/>
                <a:ea typeface="黑体" panose="02010609060101010101" pitchFamily="49" charset="-122"/>
              </a:rPr>
              <a:t>5.1 </a:t>
            </a:r>
            <a:r>
              <a:rPr lang="zh-CN" altLang="en-US" sz="2800" b="1">
                <a:solidFill>
                  <a:srgbClr val="0000FF"/>
                </a:solidFill>
                <a:latin typeface="黑体" panose="02010609060101010101" pitchFamily="49" charset="-122"/>
                <a:ea typeface="黑体" panose="02010609060101010101" pitchFamily="49" charset="-122"/>
              </a:rPr>
              <a:t>工厂电力线路及其接线方式</a:t>
            </a:r>
          </a:p>
          <a:p>
            <a:pPr eaLnBrk="1" hangingPunct="1"/>
            <a:r>
              <a:rPr lang="en-US" altLang="zh-CN" sz="2800" b="1">
                <a:solidFill>
                  <a:srgbClr val="0000FF"/>
                </a:solidFill>
                <a:latin typeface="黑体" panose="02010609060101010101" pitchFamily="49" charset="-122"/>
                <a:ea typeface="黑体" panose="02010609060101010101" pitchFamily="49" charset="-122"/>
              </a:rPr>
              <a:t>5.2 </a:t>
            </a:r>
            <a:r>
              <a:rPr lang="zh-CN" altLang="en-US" sz="2800" b="1">
                <a:solidFill>
                  <a:srgbClr val="0000FF"/>
                </a:solidFill>
                <a:latin typeface="黑体" panose="02010609060101010101" pitchFamily="49" charset="-122"/>
                <a:ea typeface="黑体" panose="02010609060101010101" pitchFamily="49" charset="-122"/>
              </a:rPr>
              <a:t>工厂电力线路的结构和敷设</a:t>
            </a:r>
          </a:p>
          <a:p>
            <a:pPr eaLnBrk="1" hangingPunct="1"/>
            <a:r>
              <a:rPr lang="en-US" altLang="zh-CN" sz="2800" b="1">
                <a:solidFill>
                  <a:srgbClr val="0000FF"/>
                </a:solidFill>
                <a:latin typeface="黑体" panose="02010609060101010101" pitchFamily="49" charset="-122"/>
                <a:ea typeface="黑体" panose="02010609060101010101" pitchFamily="49" charset="-122"/>
              </a:rPr>
              <a:t>5.3 </a:t>
            </a:r>
            <a:r>
              <a:rPr lang="zh-CN" altLang="en-US" sz="2800" b="1">
                <a:solidFill>
                  <a:srgbClr val="0000FF"/>
                </a:solidFill>
                <a:latin typeface="黑体" panose="02010609060101010101" pitchFamily="49" charset="-122"/>
                <a:ea typeface="黑体" panose="02010609060101010101" pitchFamily="49" charset="-122"/>
              </a:rPr>
              <a:t>导线和电缆截面的选择计算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8293">
                                            <p:txEl>
                                              <p:pRg st="0" end="0"/>
                                            </p:txEl>
                                          </p:spTgt>
                                        </p:tgtEl>
                                        <p:attrNameLst>
                                          <p:attrName>style.visibility</p:attrName>
                                        </p:attrNameLst>
                                      </p:cBhvr>
                                      <p:to>
                                        <p:strVal val="visible"/>
                                      </p:to>
                                    </p:set>
                                    <p:animEffect transition="in" filter="blinds(horizontal)">
                                      <p:cBhvr>
                                        <p:cTn id="7" dur="500"/>
                                        <p:tgtEl>
                                          <p:spTgt spid="26829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8293">
                                            <p:txEl>
                                              <p:pRg st="1" end="1"/>
                                            </p:txEl>
                                          </p:spTgt>
                                        </p:tgtEl>
                                        <p:attrNameLst>
                                          <p:attrName>style.visibility</p:attrName>
                                        </p:attrNameLst>
                                      </p:cBhvr>
                                      <p:to>
                                        <p:strVal val="visible"/>
                                      </p:to>
                                    </p:set>
                                    <p:animEffect transition="in" filter="blinds(horizontal)">
                                      <p:cBhvr>
                                        <p:cTn id="12" dur="500"/>
                                        <p:tgtEl>
                                          <p:spTgt spid="26829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8293">
                                            <p:txEl>
                                              <p:pRg st="2" end="2"/>
                                            </p:txEl>
                                          </p:spTgt>
                                        </p:tgtEl>
                                        <p:attrNameLst>
                                          <p:attrName>style.visibility</p:attrName>
                                        </p:attrNameLst>
                                      </p:cBhvr>
                                      <p:to>
                                        <p:strVal val="visible"/>
                                      </p:to>
                                    </p:set>
                                    <p:animEffect transition="in" filter="blinds(horizontal)">
                                      <p:cBhvr>
                                        <p:cTn id="17" dur="500"/>
                                        <p:tgtEl>
                                          <p:spTgt spid="26829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3"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89F7754F-CB81-4D2A-9E8F-AE7EE00D788E}"/>
              </a:ext>
            </a:extLst>
          </p:cNvPr>
          <p:cNvSpPr>
            <a:spLocks noChangeArrowheads="1"/>
          </p:cNvSpPr>
          <p:nvPr/>
        </p:nvSpPr>
        <p:spPr bwMode="auto">
          <a:xfrm>
            <a:off x="457200" y="762000"/>
            <a:ext cx="38989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FF3300"/>
                </a:solidFill>
                <a:latin typeface="Times New Roman" panose="02020603050405020304" pitchFamily="18" charset="0"/>
                <a:ea typeface="黑体" panose="02010609060101010101" pitchFamily="49" charset="-122"/>
              </a:rPr>
              <a:t>（三）环形接线</a:t>
            </a:r>
          </a:p>
        </p:txBody>
      </p:sp>
      <p:graphicFrame>
        <p:nvGraphicFramePr>
          <p:cNvPr id="8194" name="Object 3">
            <a:extLst>
              <a:ext uri="{FF2B5EF4-FFF2-40B4-BE49-F238E27FC236}">
                <a16:creationId xmlns:a16="http://schemas.microsoft.com/office/drawing/2014/main" id="{6F54375A-E6A4-48C6-87A3-043337CAD210}"/>
              </a:ext>
            </a:extLst>
          </p:cNvPr>
          <p:cNvGraphicFramePr>
            <a:graphicFrameLocks noChangeAspect="1"/>
          </p:cNvGraphicFramePr>
          <p:nvPr/>
        </p:nvGraphicFramePr>
        <p:xfrm>
          <a:off x="5638800" y="838200"/>
          <a:ext cx="2830513" cy="5410200"/>
        </p:xfrm>
        <a:graphic>
          <a:graphicData uri="http://schemas.openxmlformats.org/presentationml/2006/ole">
            <mc:AlternateContent xmlns:mc="http://schemas.openxmlformats.org/markup-compatibility/2006">
              <mc:Choice xmlns:v="urn:schemas-microsoft-com:vml" Requires="v">
                <p:oleObj name="Bitmap Image" r:id="rId3" imgW="6496957" imgH="12409524" progId="Paint.Picture">
                  <p:embed/>
                </p:oleObj>
              </mc:Choice>
              <mc:Fallback>
                <p:oleObj name="Bitmap Image" r:id="rId3" imgW="6496957" imgH="12409524"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838200"/>
                        <a:ext cx="2830513"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6" name="Text Box 4">
            <a:extLst>
              <a:ext uri="{FF2B5EF4-FFF2-40B4-BE49-F238E27FC236}">
                <a16:creationId xmlns:a16="http://schemas.microsoft.com/office/drawing/2014/main" id="{CB94E343-6AE2-4F60-ACB4-259CED16CE1A}"/>
              </a:ext>
            </a:extLst>
          </p:cNvPr>
          <p:cNvSpPr txBox="1">
            <a:spLocks noChangeArrowheads="1"/>
          </p:cNvSpPr>
          <p:nvPr/>
        </p:nvSpPr>
        <p:spPr bwMode="auto">
          <a:xfrm>
            <a:off x="457200" y="1676400"/>
            <a:ext cx="4648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ea typeface="黑体" panose="02010609060101010101" pitchFamily="49" charset="-122"/>
              </a:rPr>
              <a:t>车间变电所的低压侧，通过</a:t>
            </a:r>
            <a:r>
              <a:rPr kumimoji="1" lang="zh-CN" altLang="en-US" sz="2800" b="1">
                <a:solidFill>
                  <a:srgbClr val="0000FF"/>
                </a:solidFill>
                <a:latin typeface="Times New Roman" panose="02020603050405020304" pitchFamily="18" charset="0"/>
                <a:ea typeface="黑体" panose="02010609060101010101" pitchFamily="49" charset="-122"/>
              </a:rPr>
              <a:t>低压联络线互联而成环形</a:t>
            </a:r>
            <a:r>
              <a:rPr kumimoji="1" lang="zh-CN" altLang="en-US" sz="2800" b="1">
                <a:latin typeface="Times New Roman" panose="02020603050405020304" pitchFamily="18" charset="0"/>
                <a:ea typeface="黑体" panose="02010609060101010101" pitchFamily="49" charset="-122"/>
              </a:rPr>
              <a:t>。</a:t>
            </a:r>
          </a:p>
        </p:txBody>
      </p:sp>
      <p:sp>
        <p:nvSpPr>
          <p:cNvPr id="8197" name="Text Box 5">
            <a:extLst>
              <a:ext uri="{FF2B5EF4-FFF2-40B4-BE49-F238E27FC236}">
                <a16:creationId xmlns:a16="http://schemas.microsoft.com/office/drawing/2014/main" id="{EEFD187D-CC0B-423D-BD4E-900815612030}"/>
              </a:ext>
            </a:extLst>
          </p:cNvPr>
          <p:cNvSpPr txBox="1">
            <a:spLocks noChangeArrowheads="1"/>
          </p:cNvSpPr>
          <p:nvPr/>
        </p:nvSpPr>
        <p:spPr bwMode="auto">
          <a:xfrm>
            <a:off x="323850" y="2852738"/>
            <a:ext cx="480060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FF3300"/>
                </a:solidFill>
                <a:latin typeface="Times New Roman" panose="02020603050405020304" pitchFamily="18" charset="0"/>
                <a:ea typeface="黑体" panose="02010609060101010101" pitchFamily="49" charset="-122"/>
              </a:rPr>
              <a:t>供电可靠性较高：</a:t>
            </a:r>
            <a:r>
              <a:rPr kumimoji="1" lang="zh-CN" altLang="en-US" sz="2800" b="1">
                <a:latin typeface="Times New Roman" panose="02020603050405020304" pitchFamily="18" charset="0"/>
                <a:ea typeface="黑体" panose="02010609060101010101" pitchFamily="49" charset="-122"/>
              </a:rPr>
              <a:t>任一段线路故障或检修时，都</a:t>
            </a:r>
            <a:r>
              <a:rPr kumimoji="1" lang="zh-CN" altLang="en-US" sz="2800" b="1">
                <a:solidFill>
                  <a:srgbClr val="0000FF"/>
                </a:solidFill>
                <a:latin typeface="Times New Roman" panose="02020603050405020304" pitchFamily="18" charset="0"/>
                <a:ea typeface="黑体" panose="02010609060101010101" pitchFamily="49" charset="-122"/>
              </a:rPr>
              <a:t>不致</a:t>
            </a:r>
            <a:r>
              <a:rPr kumimoji="1" lang="zh-CN" altLang="en-US" sz="2800" b="1">
                <a:latin typeface="Times New Roman" panose="02020603050405020304" pitchFamily="18" charset="0"/>
                <a:ea typeface="黑体" panose="02010609060101010101" pitchFamily="49" charset="-122"/>
              </a:rPr>
              <a:t>造成</a:t>
            </a:r>
            <a:r>
              <a:rPr kumimoji="1" lang="zh-CN" altLang="en-US" sz="2800" b="1">
                <a:solidFill>
                  <a:srgbClr val="0000FF"/>
                </a:solidFill>
                <a:latin typeface="Times New Roman" panose="02020603050405020304" pitchFamily="18" charset="0"/>
                <a:ea typeface="黑体" panose="02010609060101010101" pitchFamily="49" charset="-122"/>
              </a:rPr>
              <a:t>停电</a:t>
            </a:r>
            <a:r>
              <a:rPr kumimoji="1" lang="zh-CN" altLang="en-US" sz="2800" b="1">
                <a:latin typeface="Times New Roman" panose="02020603050405020304" pitchFamily="18" charset="0"/>
                <a:ea typeface="黑体" panose="02010609060101010101" pitchFamily="49" charset="-122"/>
              </a:rPr>
              <a:t>，或</a:t>
            </a:r>
            <a:r>
              <a:rPr kumimoji="1" lang="zh-CN" altLang="en-US" sz="2800" b="1">
                <a:solidFill>
                  <a:srgbClr val="0000FF"/>
                </a:solidFill>
                <a:latin typeface="Times New Roman" panose="02020603050405020304" pitchFamily="18" charset="0"/>
                <a:ea typeface="黑体" panose="02010609060101010101" pitchFamily="49" charset="-122"/>
              </a:rPr>
              <a:t>只短时停电</a:t>
            </a:r>
            <a:r>
              <a:rPr kumimoji="1" lang="zh-CN" altLang="en-US" sz="2800" b="1">
                <a:latin typeface="Times New Roman" panose="02020603050405020304" pitchFamily="18" charset="0"/>
                <a:ea typeface="黑体" panose="02010609060101010101" pitchFamily="49" charset="-122"/>
              </a:rPr>
              <a:t>，只需切换电源就能恢复供电。</a:t>
            </a:r>
          </a:p>
          <a:p>
            <a:pPr eaLnBrk="1" hangingPunct="1">
              <a:spcBef>
                <a:spcPct val="50000"/>
              </a:spcBef>
            </a:pPr>
            <a:r>
              <a:rPr kumimoji="1" lang="zh-CN" altLang="en-US" sz="2800" b="1">
                <a:latin typeface="Times New Roman" panose="02020603050405020304" pitchFamily="18" charset="0"/>
                <a:ea typeface="黑体" panose="02010609060101010101" pitchFamily="49" charset="-122"/>
              </a:rPr>
              <a:t>也多采用</a:t>
            </a:r>
            <a:r>
              <a:rPr kumimoji="1" lang="zh-CN" altLang="en-US" sz="3200" b="1">
                <a:solidFill>
                  <a:srgbClr val="FF3300"/>
                </a:solidFill>
                <a:latin typeface="Times New Roman" panose="02020603050405020304" pitchFamily="18" charset="0"/>
                <a:ea typeface="黑体" panose="02010609060101010101" pitchFamily="49" charset="-122"/>
              </a:rPr>
              <a:t>“开口”</a:t>
            </a:r>
            <a:r>
              <a:rPr kumimoji="1" lang="zh-CN" altLang="en-US" sz="2800" b="1">
                <a:latin typeface="Times New Roman" panose="02020603050405020304" pitchFamily="18" charset="0"/>
                <a:ea typeface="黑体" panose="02010609060101010101" pitchFamily="49" charset="-122"/>
              </a:rPr>
              <a:t>运行。</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1C812185-4049-4FFB-8BC7-D1F73F480C4E}"/>
              </a:ext>
            </a:extLst>
          </p:cNvPr>
          <p:cNvSpPr>
            <a:spLocks noGrp="1" noChangeArrowheads="1"/>
          </p:cNvSpPr>
          <p:nvPr>
            <p:ph type="title"/>
          </p:nvPr>
        </p:nvSpPr>
        <p:spPr/>
        <p:txBody>
          <a:bodyPr/>
          <a:lstStyle/>
          <a:p>
            <a:pPr algn="l" eaLnBrk="1" hangingPunct="1"/>
            <a:r>
              <a:rPr lang="en-US" altLang="zh-CN" sz="3600" b="1">
                <a:latin typeface="黑体" panose="02010609060101010101" pitchFamily="49" charset="-122"/>
                <a:ea typeface="黑体" panose="02010609060101010101" pitchFamily="49" charset="-122"/>
              </a:rPr>
              <a:t>5.1 </a:t>
            </a:r>
            <a:r>
              <a:rPr lang="zh-CN" altLang="en-US" sz="3600" b="1">
                <a:latin typeface="黑体" panose="02010609060101010101" pitchFamily="49" charset="-122"/>
                <a:ea typeface="黑体" panose="02010609060101010101" pitchFamily="49" charset="-122"/>
              </a:rPr>
              <a:t>工厂电力线路及其接线方式</a:t>
            </a:r>
          </a:p>
        </p:txBody>
      </p:sp>
      <p:sp>
        <p:nvSpPr>
          <p:cNvPr id="40963" name="Rectangle 3">
            <a:extLst>
              <a:ext uri="{FF2B5EF4-FFF2-40B4-BE49-F238E27FC236}">
                <a16:creationId xmlns:a16="http://schemas.microsoft.com/office/drawing/2014/main" id="{BBE8006C-20EA-4928-A538-FB3AAFA0BB6C}"/>
              </a:ext>
            </a:extLst>
          </p:cNvPr>
          <p:cNvSpPr>
            <a:spLocks noGrp="1" noChangeArrowheads="1"/>
          </p:cNvSpPr>
          <p:nvPr>
            <p:ph type="body" idx="1"/>
          </p:nvPr>
        </p:nvSpPr>
        <p:spPr/>
        <p:txBody>
          <a:bodyPr/>
          <a:lstStyle/>
          <a:p>
            <a:pPr eaLnBrk="1" hangingPunct="1"/>
            <a:r>
              <a:rPr lang="zh-CN" altLang="en-US" b="1">
                <a:ea typeface="黑体" panose="02010609060101010101" pitchFamily="49" charset="-122"/>
              </a:rPr>
              <a:t>小结</a:t>
            </a:r>
          </a:p>
          <a:p>
            <a:pPr eaLnBrk="1" hangingPunct="1">
              <a:buFontTx/>
              <a:buNone/>
            </a:pPr>
            <a:r>
              <a:rPr lang="zh-CN" altLang="en-US" b="1">
                <a:ea typeface="黑体" panose="02010609060101010101" pitchFamily="49" charset="-122"/>
              </a:rPr>
              <a:t>   </a:t>
            </a:r>
            <a:r>
              <a:rPr lang="en-US" altLang="zh-CN" b="1">
                <a:ea typeface="黑体" panose="02010609060101010101" pitchFamily="49" charset="-122"/>
              </a:rPr>
              <a:t>-----</a:t>
            </a:r>
            <a:r>
              <a:rPr lang="zh-CN" altLang="en-US" b="1">
                <a:ea typeface="黑体" panose="02010609060101010101" pitchFamily="49" charset="-122"/>
              </a:rPr>
              <a:t>对于工厂的电力线路，无论高压或低压，均应：</a:t>
            </a:r>
          </a:p>
          <a:p>
            <a:pPr lvl="1" eaLnBrk="1" hangingPunct="1"/>
            <a:r>
              <a:rPr lang="zh-CN" altLang="en-US" sz="3200" b="1">
                <a:solidFill>
                  <a:srgbClr val="0000FF"/>
                </a:solidFill>
                <a:ea typeface="楷体_GB2312" panose="02010609030101010101" pitchFamily="49" charset="-122"/>
              </a:rPr>
              <a:t>接线简单可靠；</a:t>
            </a:r>
          </a:p>
          <a:p>
            <a:pPr lvl="1" eaLnBrk="1" hangingPunct="1"/>
            <a:r>
              <a:rPr lang="zh-CN" altLang="en-US" sz="3200" b="1">
                <a:solidFill>
                  <a:srgbClr val="0000FF"/>
                </a:solidFill>
                <a:ea typeface="楷体_GB2312" panose="02010609030101010101" pitchFamily="49" charset="-122"/>
              </a:rPr>
              <a:t>同一级电压供电系统，变配电级数不宜超过两级；</a:t>
            </a:r>
          </a:p>
          <a:p>
            <a:pPr lvl="1" eaLnBrk="1" hangingPunct="1"/>
            <a:r>
              <a:rPr lang="zh-CN" altLang="en-US" sz="3200" b="1">
                <a:solidFill>
                  <a:srgbClr val="0000FF"/>
                </a:solidFill>
                <a:ea typeface="楷体_GB2312" panose="02010609030101010101" pitchFamily="49" charset="-122"/>
              </a:rPr>
              <a:t>高低压配电线路尽可能深入负荷中心。</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22B5BD1-E2C1-432D-82EF-251914A464C3}"/>
              </a:ext>
            </a:extLst>
          </p:cNvPr>
          <p:cNvSpPr>
            <a:spLocks noGrp="1" noChangeArrowheads="1"/>
          </p:cNvSpPr>
          <p:nvPr>
            <p:ph type="title"/>
          </p:nvPr>
        </p:nvSpPr>
        <p:spPr>
          <a:xfrm>
            <a:off x="228600" y="533400"/>
            <a:ext cx="6248400" cy="609600"/>
          </a:xfrm>
        </p:spPr>
        <p:txBody>
          <a:bodyPr/>
          <a:lstStyle/>
          <a:p>
            <a:pPr algn="l" eaLnBrk="1" hangingPunct="1"/>
            <a:r>
              <a:rPr lang="en-US" altLang="zh-CN" sz="3200" b="1">
                <a:latin typeface="黑体" panose="02010609060101010101" pitchFamily="49" charset="-122"/>
                <a:ea typeface="黑体" panose="02010609060101010101" pitchFamily="49" charset="-122"/>
              </a:rPr>
              <a:t>5.2 </a:t>
            </a:r>
            <a:r>
              <a:rPr lang="zh-CN" altLang="en-US" sz="3200" b="1">
                <a:latin typeface="黑体" panose="02010609060101010101" pitchFamily="49" charset="-122"/>
                <a:ea typeface="黑体" panose="02010609060101010101" pitchFamily="49" charset="-122"/>
              </a:rPr>
              <a:t>工厂电力线路的结构和敷设</a:t>
            </a:r>
          </a:p>
        </p:txBody>
      </p:sp>
      <p:pic>
        <p:nvPicPr>
          <p:cNvPr id="41987" name="Picture 4" descr="new1015350_1">
            <a:extLst>
              <a:ext uri="{FF2B5EF4-FFF2-40B4-BE49-F238E27FC236}">
                <a16:creationId xmlns:a16="http://schemas.microsoft.com/office/drawing/2014/main" id="{EE8323E1-B1AC-4FAB-80E2-0BF91E645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76400"/>
            <a:ext cx="8001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29D2713B-BCFD-4FA1-9D81-E26986BC0EF4}"/>
              </a:ext>
            </a:extLst>
          </p:cNvPr>
          <p:cNvSpPr>
            <a:spLocks noGrp="1" noChangeArrowheads="1"/>
          </p:cNvSpPr>
          <p:nvPr>
            <p:ph type="title"/>
          </p:nvPr>
        </p:nvSpPr>
        <p:spPr>
          <a:xfrm>
            <a:off x="381000" y="609600"/>
            <a:ext cx="5775325" cy="457200"/>
          </a:xfrm>
        </p:spPr>
        <p:txBody>
          <a:bodyPr/>
          <a:lstStyle/>
          <a:p>
            <a:pPr algn="l" eaLnBrk="1" hangingPunct="1"/>
            <a:r>
              <a:rPr lang="en-US" altLang="zh-CN" sz="3200" b="1">
                <a:latin typeface="黑体" panose="02010609060101010101" pitchFamily="49" charset="-122"/>
                <a:ea typeface="黑体" panose="02010609060101010101" pitchFamily="49" charset="-122"/>
              </a:rPr>
              <a:t>5.2.1 </a:t>
            </a:r>
            <a:r>
              <a:rPr lang="zh-CN" altLang="en-US" sz="3200" b="1">
                <a:latin typeface="黑体" panose="02010609060101010101" pitchFamily="49" charset="-122"/>
                <a:ea typeface="黑体" panose="02010609060101010101" pitchFamily="49" charset="-122"/>
              </a:rPr>
              <a:t>架空线路的结构</a:t>
            </a:r>
          </a:p>
        </p:txBody>
      </p:sp>
      <p:graphicFrame>
        <p:nvGraphicFramePr>
          <p:cNvPr id="9218" name="Object 5">
            <a:extLst>
              <a:ext uri="{FF2B5EF4-FFF2-40B4-BE49-F238E27FC236}">
                <a16:creationId xmlns:a16="http://schemas.microsoft.com/office/drawing/2014/main" id="{84467D86-DFAC-41ED-81AE-86658FCAB8C6}"/>
              </a:ext>
            </a:extLst>
          </p:cNvPr>
          <p:cNvGraphicFramePr>
            <a:graphicFrameLocks noChangeAspect="1"/>
          </p:cNvGraphicFramePr>
          <p:nvPr/>
        </p:nvGraphicFramePr>
        <p:xfrm>
          <a:off x="2627313" y="1484313"/>
          <a:ext cx="5754687" cy="4500562"/>
        </p:xfrm>
        <a:graphic>
          <a:graphicData uri="http://schemas.openxmlformats.org/presentationml/2006/ole">
            <mc:AlternateContent xmlns:mc="http://schemas.openxmlformats.org/markup-compatibility/2006">
              <mc:Choice xmlns:v="urn:schemas-microsoft-com:vml" Requires="v">
                <p:oleObj name="Bitmap Image" r:id="rId3" imgW="14518126" imgH="12317544" progId="Paint.Picture">
                  <p:embed/>
                </p:oleObj>
              </mc:Choice>
              <mc:Fallback>
                <p:oleObj name="Bitmap Image" r:id="rId3" imgW="14518126" imgH="12317544"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1484313"/>
                        <a:ext cx="5754687" cy="450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0" name="Rectangle 6">
            <a:extLst>
              <a:ext uri="{FF2B5EF4-FFF2-40B4-BE49-F238E27FC236}">
                <a16:creationId xmlns:a16="http://schemas.microsoft.com/office/drawing/2014/main" id="{BC7F5BD0-C295-4609-A37C-EE9C9AA6A2DE}"/>
              </a:ext>
            </a:extLst>
          </p:cNvPr>
          <p:cNvSpPr>
            <a:spLocks noChangeArrowheads="1"/>
          </p:cNvSpPr>
          <p:nvPr/>
        </p:nvSpPr>
        <p:spPr bwMode="auto">
          <a:xfrm>
            <a:off x="323850" y="1989138"/>
            <a:ext cx="3024188" cy="340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bIns="0">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FF6600"/>
              </a:buClr>
              <a:buSzPct val="75000"/>
              <a:buFont typeface="Wingdings" panose="05000000000000000000" pitchFamily="2" charset="2"/>
              <a:buNone/>
            </a:pPr>
            <a:r>
              <a:rPr lang="zh-CN" altLang="en-US" sz="3200" b="1">
                <a:solidFill>
                  <a:srgbClr val="3333FF"/>
                </a:solidFill>
                <a:latin typeface="宋体" panose="02010600030101010101" pitchFamily="2" charset="-122"/>
                <a:ea typeface="楷体_GB2312" panose="02010609030101010101" pitchFamily="49" charset="-122"/>
              </a:rPr>
              <a:t>架空线的组成：</a:t>
            </a:r>
          </a:p>
          <a:p>
            <a:pPr eaLnBrk="1" hangingPunct="1">
              <a:spcBef>
                <a:spcPct val="20000"/>
              </a:spcBef>
              <a:buClr>
                <a:schemeClr val="accent2"/>
              </a:buClr>
              <a:buSzPct val="75000"/>
              <a:buFont typeface="Wingdings" panose="05000000000000000000" pitchFamily="2" charset="2"/>
              <a:buChar char="Ø"/>
            </a:pPr>
            <a:r>
              <a:rPr lang="zh-CN" altLang="en-US" sz="3200" b="1">
                <a:solidFill>
                  <a:srgbClr val="009900"/>
                </a:solidFill>
                <a:latin typeface="宋体" panose="02010600030101010101" pitchFamily="2" charset="-122"/>
                <a:ea typeface="楷体_GB2312" panose="02010609030101010101" pitchFamily="49" charset="-122"/>
              </a:rPr>
              <a:t>导线</a:t>
            </a:r>
          </a:p>
          <a:p>
            <a:pPr eaLnBrk="1" hangingPunct="1">
              <a:spcBef>
                <a:spcPct val="20000"/>
              </a:spcBef>
              <a:buClr>
                <a:schemeClr val="accent2"/>
              </a:buClr>
              <a:buSzPct val="75000"/>
              <a:buFont typeface="Wingdings" panose="05000000000000000000" pitchFamily="2" charset="2"/>
              <a:buChar char="Ø"/>
            </a:pPr>
            <a:r>
              <a:rPr lang="zh-CN" altLang="en-US" sz="3200" b="1">
                <a:solidFill>
                  <a:srgbClr val="009900"/>
                </a:solidFill>
                <a:latin typeface="宋体" panose="02010600030101010101" pitchFamily="2" charset="-122"/>
                <a:ea typeface="楷体_GB2312" panose="02010609030101010101" pitchFamily="49" charset="-122"/>
              </a:rPr>
              <a:t>避雷线</a:t>
            </a:r>
            <a:endParaRPr lang="zh-CN" altLang="en-US" sz="2800" b="1">
              <a:solidFill>
                <a:srgbClr val="009900"/>
              </a:solidFill>
              <a:latin typeface="宋体" panose="02010600030101010101" pitchFamily="2" charset="-122"/>
              <a:ea typeface="楷体_GB2312" panose="02010609030101010101" pitchFamily="49" charset="-122"/>
            </a:endParaRPr>
          </a:p>
          <a:p>
            <a:pPr eaLnBrk="1" hangingPunct="1">
              <a:spcBef>
                <a:spcPct val="20000"/>
              </a:spcBef>
              <a:buClr>
                <a:schemeClr val="accent2"/>
              </a:buClr>
              <a:buSzPct val="75000"/>
              <a:buFont typeface="Wingdings" panose="05000000000000000000" pitchFamily="2" charset="2"/>
              <a:buChar char="Ø"/>
            </a:pPr>
            <a:r>
              <a:rPr lang="zh-CN" altLang="en-US" sz="3200" b="1">
                <a:solidFill>
                  <a:srgbClr val="009900"/>
                </a:solidFill>
                <a:latin typeface="宋体" panose="02010600030101010101" pitchFamily="2" charset="-122"/>
                <a:ea typeface="楷体_GB2312" panose="02010609030101010101" pitchFamily="49" charset="-122"/>
              </a:rPr>
              <a:t>杆塔</a:t>
            </a:r>
          </a:p>
          <a:p>
            <a:pPr eaLnBrk="1" hangingPunct="1">
              <a:spcBef>
                <a:spcPct val="20000"/>
              </a:spcBef>
              <a:buClr>
                <a:schemeClr val="accent2"/>
              </a:buClr>
              <a:buSzPct val="75000"/>
              <a:buFont typeface="Wingdings" panose="05000000000000000000" pitchFamily="2" charset="2"/>
              <a:buChar char="Ø"/>
            </a:pPr>
            <a:r>
              <a:rPr lang="zh-CN" altLang="en-US" sz="3200" b="1">
                <a:solidFill>
                  <a:srgbClr val="009900"/>
                </a:solidFill>
                <a:latin typeface="宋体" panose="02010600030101010101" pitchFamily="2" charset="-122"/>
                <a:ea typeface="楷体_GB2312" panose="02010609030101010101" pitchFamily="49" charset="-122"/>
              </a:rPr>
              <a:t>绝缘子</a:t>
            </a:r>
          </a:p>
          <a:p>
            <a:pPr eaLnBrk="1" hangingPunct="1">
              <a:spcBef>
                <a:spcPct val="20000"/>
              </a:spcBef>
              <a:buClr>
                <a:schemeClr val="accent2"/>
              </a:buClr>
              <a:buSzPct val="75000"/>
              <a:buFont typeface="Wingdings" panose="05000000000000000000" pitchFamily="2" charset="2"/>
              <a:buChar char="Ø"/>
            </a:pPr>
            <a:r>
              <a:rPr lang="zh-CN" altLang="en-US" sz="3200" b="1">
                <a:solidFill>
                  <a:srgbClr val="009900"/>
                </a:solidFill>
                <a:latin typeface="宋体" panose="02010600030101010101" pitchFamily="2" charset="-122"/>
                <a:ea typeface="楷体_GB2312" panose="02010609030101010101" pitchFamily="49" charset="-122"/>
              </a:rPr>
              <a:t>金具</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3">
            <a:extLst>
              <a:ext uri="{FF2B5EF4-FFF2-40B4-BE49-F238E27FC236}">
                <a16:creationId xmlns:a16="http://schemas.microsoft.com/office/drawing/2014/main" id="{1209D062-F177-4A6E-AF91-94FD90D70C4E}"/>
              </a:ext>
            </a:extLst>
          </p:cNvPr>
          <p:cNvSpPr>
            <a:spLocks noGrp="1" noChangeArrowheads="1"/>
          </p:cNvSpPr>
          <p:nvPr>
            <p:ph type="body" idx="1"/>
          </p:nvPr>
        </p:nvSpPr>
        <p:spPr>
          <a:xfrm>
            <a:off x="468313" y="1412875"/>
            <a:ext cx="4967287" cy="1728788"/>
          </a:xfrm>
        </p:spPr>
        <p:txBody>
          <a:bodyPr/>
          <a:lstStyle/>
          <a:p>
            <a:pPr eaLnBrk="1" hangingPunct="1"/>
            <a:r>
              <a:rPr kumimoji="1" lang="zh-CN" altLang="en-US" b="1">
                <a:solidFill>
                  <a:srgbClr val="FF3300"/>
                </a:solidFill>
                <a:ea typeface="黑体" panose="02010609060101010101" pitchFamily="49" charset="-122"/>
              </a:rPr>
              <a:t>优点：</a:t>
            </a:r>
          </a:p>
          <a:p>
            <a:pPr lvl="1" eaLnBrk="1" hangingPunct="1"/>
            <a:r>
              <a:rPr kumimoji="1" lang="zh-CN" altLang="en-US" b="1">
                <a:ea typeface="黑体" panose="02010609060101010101" pitchFamily="49" charset="-122"/>
              </a:rPr>
              <a:t>成本低、投资少、安装容易；</a:t>
            </a:r>
          </a:p>
          <a:p>
            <a:pPr lvl="1" eaLnBrk="1" hangingPunct="1"/>
            <a:r>
              <a:rPr kumimoji="1" lang="zh-CN" altLang="en-US" b="1">
                <a:ea typeface="黑体" panose="02010609060101010101" pitchFamily="49" charset="-122"/>
              </a:rPr>
              <a:t>维护和检修方便，易于发现和排除故障；</a:t>
            </a:r>
          </a:p>
          <a:p>
            <a:pPr eaLnBrk="1" hangingPunct="1"/>
            <a:r>
              <a:rPr kumimoji="1" lang="zh-CN" altLang="en-US" b="1">
                <a:solidFill>
                  <a:srgbClr val="FF3300"/>
                </a:solidFill>
                <a:ea typeface="黑体" panose="02010609060101010101" pitchFamily="49" charset="-122"/>
              </a:rPr>
              <a:t>缺点：</a:t>
            </a:r>
          </a:p>
          <a:p>
            <a:pPr lvl="1" eaLnBrk="1" hangingPunct="1"/>
            <a:r>
              <a:rPr kumimoji="1" lang="zh-CN" altLang="en-US" b="1">
                <a:ea typeface="黑体" panose="02010609060101010101" pitchFamily="49" charset="-122"/>
              </a:rPr>
              <a:t>直接受大气影响，易受雷击和污秽空气的危害；</a:t>
            </a:r>
          </a:p>
          <a:p>
            <a:pPr lvl="1" eaLnBrk="1" hangingPunct="1"/>
            <a:r>
              <a:rPr kumimoji="1" lang="zh-CN" altLang="en-US" b="1">
                <a:ea typeface="黑体" panose="02010609060101010101" pitchFamily="49" charset="-122"/>
              </a:rPr>
              <a:t>占用地面和空间，有碍交通和观瞻。</a:t>
            </a:r>
          </a:p>
        </p:txBody>
      </p:sp>
      <p:sp>
        <p:nvSpPr>
          <p:cNvPr id="43011" name="Rectangle 4">
            <a:extLst>
              <a:ext uri="{FF2B5EF4-FFF2-40B4-BE49-F238E27FC236}">
                <a16:creationId xmlns:a16="http://schemas.microsoft.com/office/drawing/2014/main" id="{86054192-FCEE-4116-B604-D875E3293C34}"/>
              </a:ext>
            </a:extLst>
          </p:cNvPr>
          <p:cNvSpPr>
            <a:spLocks noGrp="1" noChangeArrowheads="1"/>
          </p:cNvSpPr>
          <p:nvPr>
            <p:ph type="title"/>
          </p:nvPr>
        </p:nvSpPr>
        <p:spPr>
          <a:xfrm>
            <a:off x="381000" y="609600"/>
            <a:ext cx="5414963" cy="457200"/>
          </a:xfrm>
          <a:noFill/>
        </p:spPr>
        <p:txBody>
          <a:bodyPr/>
          <a:lstStyle/>
          <a:p>
            <a:pPr algn="l" eaLnBrk="1" hangingPunct="1"/>
            <a:r>
              <a:rPr lang="en-US" altLang="zh-CN" sz="3200" b="1">
                <a:latin typeface="黑体" panose="02010609060101010101" pitchFamily="49" charset="-122"/>
                <a:ea typeface="黑体" panose="02010609060101010101" pitchFamily="49" charset="-122"/>
              </a:rPr>
              <a:t>5.2.1 </a:t>
            </a:r>
            <a:r>
              <a:rPr lang="zh-CN" altLang="en-US" sz="3200" b="1">
                <a:latin typeface="黑体" panose="02010609060101010101" pitchFamily="49" charset="-122"/>
                <a:ea typeface="黑体" panose="02010609060101010101" pitchFamily="49" charset="-122"/>
              </a:rPr>
              <a:t>架空线路的结构</a:t>
            </a:r>
          </a:p>
        </p:txBody>
      </p:sp>
      <p:pic>
        <p:nvPicPr>
          <p:cNvPr id="43012" name="Picture 7" descr="2143036">
            <a:extLst>
              <a:ext uri="{FF2B5EF4-FFF2-40B4-BE49-F238E27FC236}">
                <a16:creationId xmlns:a16="http://schemas.microsoft.com/office/drawing/2014/main" id="{3229998A-5881-4B2E-887D-5B02354350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308" t="56190" r="15102" b="2576"/>
          <a:stretch>
            <a:fillRect/>
          </a:stretch>
        </p:blipFill>
        <p:spPr bwMode="auto">
          <a:xfrm>
            <a:off x="5724525" y="981075"/>
            <a:ext cx="2917825"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08" name="Picture 8" descr="76554253">
            <a:extLst>
              <a:ext uri="{FF2B5EF4-FFF2-40B4-BE49-F238E27FC236}">
                <a16:creationId xmlns:a16="http://schemas.microsoft.com/office/drawing/2014/main" id="{F716D14E-B636-4D3C-B5D6-532E019C1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18" t="2199" r="15921" b="18695"/>
          <a:stretch>
            <a:fillRect/>
          </a:stretch>
        </p:blipFill>
        <p:spPr bwMode="auto">
          <a:xfrm>
            <a:off x="5792788" y="3500438"/>
            <a:ext cx="3028950"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204808"/>
                                        </p:tgtEl>
                                        <p:attrNameLst>
                                          <p:attrName>style.visibility</p:attrName>
                                        </p:attrNameLst>
                                      </p:cBhvr>
                                      <p:to>
                                        <p:strVal val="visible"/>
                                      </p:to>
                                    </p:set>
                                    <p:anim calcmode="lin" valueType="num">
                                      <p:cBhvr>
                                        <p:cTn id="7" dur="1000" fill="hold"/>
                                        <p:tgtEl>
                                          <p:spTgt spid="204808"/>
                                        </p:tgtEl>
                                        <p:attrNameLst>
                                          <p:attrName>ppt_w</p:attrName>
                                        </p:attrNameLst>
                                      </p:cBhvr>
                                      <p:tavLst>
                                        <p:tav tm="0">
                                          <p:val>
                                            <p:strVal val="#ppt_w*0.70"/>
                                          </p:val>
                                        </p:tav>
                                        <p:tav tm="100000">
                                          <p:val>
                                            <p:strVal val="#ppt_w"/>
                                          </p:val>
                                        </p:tav>
                                      </p:tavLst>
                                    </p:anim>
                                    <p:anim calcmode="lin" valueType="num">
                                      <p:cBhvr>
                                        <p:cTn id="8" dur="1000" fill="hold"/>
                                        <p:tgtEl>
                                          <p:spTgt spid="204808"/>
                                        </p:tgtEl>
                                        <p:attrNameLst>
                                          <p:attrName>ppt_h</p:attrName>
                                        </p:attrNameLst>
                                      </p:cBhvr>
                                      <p:tavLst>
                                        <p:tav tm="0">
                                          <p:val>
                                            <p:strVal val="#ppt_h"/>
                                          </p:val>
                                        </p:tav>
                                        <p:tav tm="100000">
                                          <p:val>
                                            <p:strVal val="#ppt_h"/>
                                          </p:val>
                                        </p:tav>
                                      </p:tavLst>
                                    </p:anim>
                                    <p:animEffect transition="in" filter="fade">
                                      <p:cBhvr>
                                        <p:cTn id="9" dur="1000"/>
                                        <p:tgtEl>
                                          <p:spTgt spid="204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Text Box 3">
            <a:extLst>
              <a:ext uri="{FF2B5EF4-FFF2-40B4-BE49-F238E27FC236}">
                <a16:creationId xmlns:a16="http://schemas.microsoft.com/office/drawing/2014/main" id="{75063B41-02E5-4821-AEAC-419B68CD45F5}"/>
              </a:ext>
            </a:extLst>
          </p:cNvPr>
          <p:cNvSpPr txBox="1">
            <a:spLocks noChangeArrowheads="1"/>
          </p:cNvSpPr>
          <p:nvPr/>
        </p:nvSpPr>
        <p:spPr bwMode="auto">
          <a:xfrm>
            <a:off x="323850" y="981075"/>
            <a:ext cx="81534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600" b="1" i="1">
                <a:solidFill>
                  <a:srgbClr val="FF3300"/>
                </a:solidFill>
                <a:ea typeface="黑体" panose="02010609060101010101" pitchFamily="49" charset="-122"/>
              </a:rPr>
              <a:t>导线：</a:t>
            </a:r>
            <a:r>
              <a:rPr kumimoji="1" lang="zh-CN" altLang="en-US" sz="2800" b="1">
                <a:latin typeface="Times New Roman" panose="02020603050405020304" pitchFamily="18" charset="0"/>
                <a:ea typeface="黑体" panose="02010609060101010101" pitchFamily="49" charset="-122"/>
              </a:rPr>
              <a:t>要求具有良好的</a:t>
            </a:r>
            <a:r>
              <a:rPr kumimoji="1" lang="zh-CN" altLang="en-US" sz="2800" b="1">
                <a:solidFill>
                  <a:srgbClr val="0000FF"/>
                </a:solidFill>
                <a:latin typeface="Times New Roman" panose="02020603050405020304" pitchFamily="18" charset="0"/>
                <a:ea typeface="黑体" panose="02010609060101010101" pitchFamily="49" charset="-122"/>
              </a:rPr>
              <a:t>导电性</a:t>
            </a:r>
            <a:r>
              <a:rPr kumimoji="1" lang="zh-CN" altLang="en-US" sz="2800" b="1">
                <a:latin typeface="Times New Roman" panose="02020603050405020304" pitchFamily="18" charset="0"/>
                <a:ea typeface="黑体" panose="02010609060101010101" pitchFamily="49" charset="-122"/>
              </a:rPr>
              <a:t>，具有一定的</a:t>
            </a:r>
            <a:r>
              <a:rPr kumimoji="1" lang="zh-CN" altLang="en-US" sz="2800" b="1">
                <a:solidFill>
                  <a:srgbClr val="0000FF"/>
                </a:solidFill>
                <a:latin typeface="Times New Roman" panose="02020603050405020304" pitchFamily="18" charset="0"/>
                <a:ea typeface="黑体" panose="02010609060101010101" pitchFamily="49" charset="-122"/>
              </a:rPr>
              <a:t>机械强度</a:t>
            </a:r>
            <a:r>
              <a:rPr kumimoji="1" lang="zh-CN" altLang="en-US" sz="2800" b="1">
                <a:latin typeface="Times New Roman" panose="02020603050405020304" pitchFamily="18" charset="0"/>
                <a:ea typeface="黑体" panose="02010609060101010101" pitchFamily="49" charset="-122"/>
              </a:rPr>
              <a:t>和</a:t>
            </a:r>
            <a:r>
              <a:rPr kumimoji="1" lang="zh-CN" altLang="en-US" sz="2800" b="1">
                <a:solidFill>
                  <a:srgbClr val="0000FF"/>
                </a:solidFill>
                <a:latin typeface="Times New Roman" panose="02020603050405020304" pitchFamily="18" charset="0"/>
                <a:ea typeface="黑体" panose="02010609060101010101" pitchFamily="49" charset="-122"/>
              </a:rPr>
              <a:t>耐腐蚀性</a:t>
            </a:r>
            <a:r>
              <a:rPr kumimoji="1" lang="zh-CN" altLang="en-US" sz="2800" b="1">
                <a:latin typeface="Times New Roman" panose="02020603050405020304" pitchFamily="18" charset="0"/>
                <a:ea typeface="黑体" panose="02010609060101010101" pitchFamily="49" charset="-122"/>
              </a:rPr>
              <a:t>，尽可能</a:t>
            </a:r>
            <a:r>
              <a:rPr kumimoji="1" lang="zh-CN" altLang="en-US" sz="2800" b="1">
                <a:solidFill>
                  <a:srgbClr val="0000FF"/>
                </a:solidFill>
                <a:latin typeface="Times New Roman" panose="02020603050405020304" pitchFamily="18" charset="0"/>
                <a:ea typeface="黑体" panose="02010609060101010101" pitchFamily="49" charset="-122"/>
              </a:rPr>
              <a:t>质轻而价廉</a:t>
            </a:r>
            <a:r>
              <a:rPr kumimoji="1" lang="zh-CN" altLang="en-US" sz="2800" b="1">
                <a:latin typeface="Times New Roman" panose="02020603050405020304" pitchFamily="18" charset="0"/>
                <a:ea typeface="黑体" panose="02010609060101010101" pitchFamily="49" charset="-122"/>
              </a:rPr>
              <a:t>。</a:t>
            </a:r>
          </a:p>
        </p:txBody>
      </p:sp>
      <p:graphicFrame>
        <p:nvGraphicFramePr>
          <p:cNvPr id="132136" name="Group 40">
            <a:extLst>
              <a:ext uri="{FF2B5EF4-FFF2-40B4-BE49-F238E27FC236}">
                <a16:creationId xmlns:a16="http://schemas.microsoft.com/office/drawing/2014/main" id="{303AFA7E-A832-4F1D-9F24-B195B3FDBC49}"/>
              </a:ext>
            </a:extLst>
          </p:cNvPr>
          <p:cNvGraphicFramePr>
            <a:graphicFrameLocks noGrp="1"/>
          </p:cNvGraphicFramePr>
          <p:nvPr/>
        </p:nvGraphicFramePr>
        <p:xfrm>
          <a:off x="395288" y="2420938"/>
          <a:ext cx="8280400" cy="3694113"/>
        </p:xfrm>
        <a:graphic>
          <a:graphicData uri="http://schemas.openxmlformats.org/drawingml/2006/table">
            <a:tbl>
              <a:tblPr/>
              <a:tblGrid>
                <a:gridCol w="1319212">
                  <a:extLst>
                    <a:ext uri="{9D8B030D-6E8A-4147-A177-3AD203B41FA5}">
                      <a16:colId xmlns:a16="http://schemas.microsoft.com/office/drawing/2014/main" val="20000"/>
                    </a:ext>
                  </a:extLst>
                </a:gridCol>
                <a:gridCol w="1155700">
                  <a:extLst>
                    <a:ext uri="{9D8B030D-6E8A-4147-A177-3AD203B41FA5}">
                      <a16:colId xmlns:a16="http://schemas.microsoft.com/office/drawing/2014/main" val="20001"/>
                    </a:ext>
                  </a:extLst>
                </a:gridCol>
                <a:gridCol w="1658938">
                  <a:extLst>
                    <a:ext uri="{9D8B030D-6E8A-4147-A177-3AD203B41FA5}">
                      <a16:colId xmlns:a16="http://schemas.microsoft.com/office/drawing/2014/main" val="20002"/>
                    </a:ext>
                  </a:extLst>
                </a:gridCol>
                <a:gridCol w="4146550">
                  <a:extLst>
                    <a:ext uri="{9D8B030D-6E8A-4147-A177-3AD203B41FA5}">
                      <a16:colId xmlns:a16="http://schemas.microsoft.com/office/drawing/2014/main" val="20003"/>
                    </a:ext>
                  </a:extLst>
                </a:gridCol>
              </a:tblGrid>
              <a:tr h="8229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Arial" charset="0"/>
                          <a:ea typeface="黑体" pitchFamily="2" charset="-122"/>
                        </a:rPr>
                        <a:t>导线材质</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Arial" charset="0"/>
                          <a:ea typeface="黑体" pitchFamily="2" charset="-122"/>
                        </a:rPr>
                        <a:t>导电性</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Arial" charset="0"/>
                          <a:ea typeface="黑体" pitchFamily="2" charset="-122"/>
                        </a:rPr>
                        <a:t>机械强度</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Arial" charset="0"/>
                          <a:ea typeface="黑体" pitchFamily="2" charset="-122"/>
                        </a:rPr>
                        <a:t>使用备注</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4937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Arial" charset="0"/>
                          <a:ea typeface="黑体" pitchFamily="2" charset="-122"/>
                        </a:rPr>
                        <a:t>铜</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Arial" charset="0"/>
                          <a:ea typeface="黑体" pitchFamily="2" charset="-122"/>
                        </a:rPr>
                        <a:t>最好</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Arial" charset="0"/>
                          <a:ea typeface="黑体" pitchFamily="2" charset="-122"/>
                        </a:rPr>
                        <a:t>相当高</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Arial" charset="0"/>
                          <a:ea typeface="黑体" pitchFamily="2" charset="-122"/>
                        </a:rPr>
                        <a:t>贵重金属，应尽量节约</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8229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Arial" charset="0"/>
                          <a:ea typeface="黑体" pitchFamily="2" charset="-122"/>
                        </a:rPr>
                        <a:t>铝</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Arial" charset="0"/>
                          <a:ea typeface="黑体" pitchFamily="2" charset="-122"/>
                        </a:rPr>
                        <a:t>较好</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Arial" charset="0"/>
                          <a:ea typeface="黑体" pitchFamily="2" charset="-122"/>
                        </a:rPr>
                        <a:t>较差</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Arial" charset="0"/>
                          <a:ea typeface="黑体" pitchFamily="2" charset="-122"/>
                        </a:rPr>
                        <a:t>质轻、价廉；在能以铝代铜的场合，尽量采用铝导线。</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15544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Arial" charset="0"/>
                          <a:ea typeface="黑体" pitchFamily="2" charset="-122"/>
                        </a:rPr>
                        <a:t>钢</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Arial" charset="0"/>
                          <a:ea typeface="黑体" pitchFamily="2" charset="-122"/>
                        </a:rPr>
                        <a:t>差</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Arial" charset="0"/>
                          <a:ea typeface="黑体" pitchFamily="2" charset="-122"/>
                        </a:rPr>
                        <a:t>很高</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Arial" charset="0"/>
                          <a:ea typeface="黑体" pitchFamily="2" charset="-122"/>
                        </a:rPr>
                        <a:t>价廉，功率损耗大，有铁磁损耗，在大气中容易锈蚀，在架空线路上一般只作避雷线用，且使用镀锌绞线。</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2136"/>
                                        </p:tgtEl>
                                        <p:attrNameLst>
                                          <p:attrName>style.visibility</p:attrName>
                                        </p:attrNameLst>
                                      </p:cBhvr>
                                      <p:to>
                                        <p:strVal val="visible"/>
                                      </p:to>
                                    </p:set>
                                    <p:animEffect transition="in" filter="dissolve">
                                      <p:cBhvr>
                                        <p:cTn id="7" dur="500"/>
                                        <p:tgtEl>
                                          <p:spTgt spid="132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Text Box 4">
            <a:extLst>
              <a:ext uri="{FF2B5EF4-FFF2-40B4-BE49-F238E27FC236}">
                <a16:creationId xmlns:a16="http://schemas.microsoft.com/office/drawing/2014/main" id="{64D05906-C342-41EB-B0B3-01E8A67EF495}"/>
              </a:ext>
            </a:extLst>
          </p:cNvPr>
          <p:cNvSpPr txBox="1">
            <a:spLocks noChangeArrowheads="1"/>
          </p:cNvSpPr>
          <p:nvPr/>
        </p:nvSpPr>
        <p:spPr bwMode="auto">
          <a:xfrm>
            <a:off x="539750" y="1052513"/>
            <a:ext cx="807085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黑体" panose="02010609060101010101" pitchFamily="49" charset="-122"/>
                <a:ea typeface="黑体" panose="02010609060101010101" pitchFamily="49" charset="-122"/>
              </a:rPr>
              <a:t>架空线路</a:t>
            </a:r>
            <a:r>
              <a:rPr kumimoji="1" lang="zh-CN" altLang="en-US" sz="2800" b="1">
                <a:solidFill>
                  <a:srgbClr val="FF3300"/>
                </a:solidFill>
                <a:latin typeface="黑体" panose="02010609060101010101" pitchFamily="49" charset="-122"/>
                <a:ea typeface="黑体" panose="02010609060101010101" pitchFamily="49" charset="-122"/>
              </a:rPr>
              <a:t>一般采用裸导线</a:t>
            </a:r>
            <a:r>
              <a:rPr kumimoji="1" lang="zh-CN" altLang="en-US" sz="2800" b="1">
                <a:latin typeface="黑体" panose="02010609060101010101" pitchFamily="49" charset="-122"/>
                <a:ea typeface="黑体" panose="02010609060101010101" pitchFamily="49" charset="-122"/>
              </a:rPr>
              <a:t>；</a:t>
            </a:r>
          </a:p>
          <a:p>
            <a:pPr eaLnBrk="1" hangingPunct="1">
              <a:spcBef>
                <a:spcPct val="50000"/>
              </a:spcBef>
            </a:pPr>
            <a:r>
              <a:rPr kumimoji="1" lang="zh-CN" altLang="en-US" sz="2800" b="1">
                <a:latin typeface="黑体" panose="02010609060101010101" pitchFamily="49" charset="-122"/>
                <a:ea typeface="黑体" panose="02010609060101010101" pitchFamily="49" charset="-122"/>
              </a:rPr>
              <a:t>按结构分：单股线和多股绞线。</a:t>
            </a:r>
          </a:p>
          <a:p>
            <a:pPr eaLnBrk="1" hangingPunct="1">
              <a:spcBef>
                <a:spcPct val="50000"/>
              </a:spcBef>
            </a:pPr>
            <a:r>
              <a:rPr kumimoji="1" lang="zh-CN" altLang="en-US" sz="2800" b="1">
                <a:latin typeface="黑体" panose="02010609060101010101" pitchFamily="49" charset="-122"/>
                <a:ea typeface="黑体" panose="02010609060101010101" pitchFamily="49" charset="-122"/>
              </a:rPr>
              <a:t>多股绞线分：铜绞线、铝绞线（</a:t>
            </a:r>
            <a:r>
              <a:rPr kumimoji="1" lang="en-US" altLang="zh-CN" sz="2800" b="1">
                <a:solidFill>
                  <a:srgbClr val="0000FF"/>
                </a:solidFill>
                <a:latin typeface="黑体" panose="02010609060101010101" pitchFamily="49" charset="-122"/>
                <a:ea typeface="黑体" panose="02010609060101010101" pitchFamily="49" charset="-122"/>
              </a:rPr>
              <a:t>LJ</a:t>
            </a:r>
            <a:r>
              <a:rPr kumimoji="1" lang="zh-CN" altLang="en-US" sz="2800" b="1">
                <a:latin typeface="黑体" panose="02010609060101010101" pitchFamily="49" charset="-122"/>
                <a:ea typeface="黑体" panose="02010609060101010101" pitchFamily="49" charset="-122"/>
              </a:rPr>
              <a:t>）、钢芯铝绞线（</a:t>
            </a:r>
            <a:r>
              <a:rPr kumimoji="1" lang="en-US" altLang="zh-CN" sz="2800" b="1">
                <a:solidFill>
                  <a:srgbClr val="0000FF"/>
                </a:solidFill>
                <a:latin typeface="黑体" panose="02010609060101010101" pitchFamily="49" charset="-122"/>
                <a:ea typeface="黑体" panose="02010609060101010101" pitchFamily="49" charset="-122"/>
              </a:rPr>
              <a:t>LGJ</a:t>
            </a:r>
            <a:r>
              <a:rPr kumimoji="1" lang="zh-CN" altLang="en-US" sz="2800" b="1">
                <a:latin typeface="黑体" panose="02010609060101010101" pitchFamily="49" charset="-122"/>
                <a:ea typeface="黑体" panose="02010609060101010101" pitchFamily="49" charset="-122"/>
              </a:rPr>
              <a:t>）。</a:t>
            </a:r>
          </a:p>
        </p:txBody>
      </p:sp>
      <p:sp>
        <p:nvSpPr>
          <p:cNvPr id="205829" name="Text Box 5">
            <a:extLst>
              <a:ext uri="{FF2B5EF4-FFF2-40B4-BE49-F238E27FC236}">
                <a16:creationId xmlns:a16="http://schemas.microsoft.com/office/drawing/2014/main" id="{3F91B8D5-C2EF-4719-8716-DE547EA5EC46}"/>
              </a:ext>
            </a:extLst>
          </p:cNvPr>
          <p:cNvSpPr txBox="1">
            <a:spLocks noChangeArrowheads="1"/>
          </p:cNvSpPr>
          <p:nvPr/>
        </p:nvSpPr>
        <p:spPr bwMode="auto">
          <a:xfrm>
            <a:off x="468313" y="3284538"/>
            <a:ext cx="86756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3300"/>
                </a:solidFill>
                <a:latin typeface="黑体" panose="02010609060101010101" pitchFamily="49" charset="-122"/>
                <a:ea typeface="黑体" panose="02010609060101010101" pitchFamily="49" charset="-122"/>
              </a:rPr>
              <a:t>（在工厂和城市</a:t>
            </a:r>
            <a:r>
              <a:rPr kumimoji="1" lang="en-US" altLang="zh-CN" sz="2800" b="1">
                <a:solidFill>
                  <a:srgbClr val="FF3300"/>
                </a:solidFill>
                <a:latin typeface="黑体" panose="02010609060101010101" pitchFamily="49" charset="-122"/>
                <a:ea typeface="黑体" panose="02010609060101010101" pitchFamily="49" charset="-122"/>
              </a:rPr>
              <a:t>10KV</a:t>
            </a:r>
            <a:r>
              <a:rPr kumimoji="1" lang="zh-CN" altLang="en-US" sz="2800" b="1">
                <a:solidFill>
                  <a:srgbClr val="FF3300"/>
                </a:solidFill>
                <a:latin typeface="黑体" panose="02010609060101010101" pitchFamily="49" charset="-122"/>
                <a:ea typeface="黑体" panose="02010609060101010101" pitchFamily="49" charset="-122"/>
              </a:rPr>
              <a:t>及以下架空线路，可采用绝缘导线</a:t>
            </a:r>
            <a:r>
              <a:rPr kumimoji="1" lang="en-US" altLang="zh-CN" sz="2800" b="1">
                <a:solidFill>
                  <a:srgbClr val="FF3300"/>
                </a:solidFill>
                <a:latin typeface="黑体" panose="02010609060101010101" pitchFamily="49" charset="-122"/>
                <a:ea typeface="黑体" panose="02010609060101010101" pitchFamily="49" charset="-122"/>
              </a:rPr>
              <a:t>---</a:t>
            </a:r>
            <a:r>
              <a:rPr kumimoji="1" lang="zh-CN" altLang="en-US" sz="2800" b="1">
                <a:solidFill>
                  <a:srgbClr val="0000FF"/>
                </a:solidFill>
                <a:latin typeface="黑体" panose="02010609060101010101" pitchFamily="49" charset="-122"/>
                <a:ea typeface="黑体" panose="02010609060101010101" pitchFamily="49" charset="-122"/>
              </a:rPr>
              <a:t>安全距离难满足、人口密集、空气污秽等</a:t>
            </a:r>
            <a:r>
              <a:rPr kumimoji="1" lang="zh-CN" altLang="en-US" sz="2800" b="1">
                <a:solidFill>
                  <a:srgbClr val="FF3300"/>
                </a:solidFill>
                <a:latin typeface="黑体" panose="02010609060101010101" pitchFamily="49" charset="-122"/>
                <a:ea typeface="黑体" panose="02010609060101010101" pitchFamily="49" charset="-122"/>
              </a:rPr>
              <a:t>。）</a:t>
            </a:r>
          </a:p>
        </p:txBody>
      </p:sp>
      <p:sp>
        <p:nvSpPr>
          <p:cNvPr id="205830" name="Text Box 6">
            <a:extLst>
              <a:ext uri="{FF2B5EF4-FFF2-40B4-BE49-F238E27FC236}">
                <a16:creationId xmlns:a16="http://schemas.microsoft.com/office/drawing/2014/main" id="{22BBE398-104A-4756-9A4D-D818515603EF}"/>
              </a:ext>
            </a:extLst>
          </p:cNvPr>
          <p:cNvSpPr txBox="1">
            <a:spLocks noChangeArrowheads="1"/>
          </p:cNvSpPr>
          <p:nvPr/>
        </p:nvSpPr>
        <p:spPr bwMode="auto">
          <a:xfrm>
            <a:off x="611188" y="4508500"/>
            <a:ext cx="76200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黑体" panose="02010609060101010101" pitchFamily="49" charset="-122"/>
                <a:ea typeface="黑体" panose="02010609060101010101" pitchFamily="49" charset="-122"/>
              </a:rPr>
              <a:t>架空线路一般情况下采用铝绞线（</a:t>
            </a:r>
            <a:r>
              <a:rPr kumimoji="1" lang="en-US" altLang="zh-CN" sz="2800" b="1">
                <a:latin typeface="黑体" panose="02010609060101010101" pitchFamily="49" charset="-122"/>
                <a:ea typeface="黑体" panose="02010609060101010101" pitchFamily="49" charset="-122"/>
              </a:rPr>
              <a:t>LJ</a:t>
            </a:r>
            <a:r>
              <a:rPr kumimoji="1" lang="zh-CN" altLang="en-US" sz="2800" b="1">
                <a:latin typeface="黑体" panose="02010609060101010101" pitchFamily="49" charset="-122"/>
                <a:ea typeface="黑体" panose="02010609060101010101" pitchFamily="49" charset="-122"/>
              </a:rPr>
              <a:t>）；</a:t>
            </a:r>
          </a:p>
          <a:p>
            <a:pPr eaLnBrk="1" hangingPunct="1">
              <a:spcBef>
                <a:spcPct val="50000"/>
              </a:spcBef>
            </a:pPr>
            <a:r>
              <a:rPr kumimoji="1" lang="zh-CN" altLang="en-US" sz="2800" b="1">
                <a:latin typeface="黑体" panose="02010609060101010101" pitchFamily="49" charset="-122"/>
                <a:ea typeface="黑体" panose="02010609060101010101" pitchFamily="49" charset="-122"/>
              </a:rPr>
              <a:t>在机械强度要求较高和</a:t>
            </a:r>
            <a:r>
              <a:rPr kumimoji="1" lang="en-US" altLang="zh-CN" sz="2800" b="1">
                <a:latin typeface="黑体" panose="02010609060101010101" pitchFamily="49" charset="-122"/>
                <a:ea typeface="黑体" panose="02010609060101010101" pitchFamily="49" charset="-122"/>
              </a:rPr>
              <a:t>35KV</a:t>
            </a:r>
            <a:r>
              <a:rPr kumimoji="1" lang="zh-CN" altLang="en-US" sz="2800" b="1">
                <a:latin typeface="黑体" panose="02010609060101010101" pitchFamily="49" charset="-122"/>
                <a:ea typeface="黑体" panose="02010609060101010101" pitchFamily="49" charset="-122"/>
              </a:rPr>
              <a:t>及以上的架空线路上，多采用钢芯铝绞线（</a:t>
            </a:r>
            <a:r>
              <a:rPr kumimoji="1" lang="en-US" altLang="zh-CN" sz="2800" b="1">
                <a:latin typeface="黑体" panose="02010609060101010101" pitchFamily="49" charset="-122"/>
                <a:ea typeface="黑体" panose="02010609060101010101" pitchFamily="49" charset="-122"/>
              </a:rPr>
              <a:t>LGJ</a:t>
            </a:r>
            <a:r>
              <a:rPr kumimoji="1" lang="zh-CN" altLang="en-US" sz="2800" b="1">
                <a:latin typeface="黑体" panose="02010609060101010101" pitchFamily="49" charset="-122"/>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5830"/>
                                        </p:tgtEl>
                                        <p:attrNameLst>
                                          <p:attrName>style.visibility</p:attrName>
                                        </p:attrNameLst>
                                      </p:cBhvr>
                                      <p:to>
                                        <p:strVal val="visible"/>
                                      </p:to>
                                    </p:set>
                                    <p:animEffect transition="in" filter="blinds(horizontal)">
                                      <p:cBhvr>
                                        <p:cTn id="7" dur="500"/>
                                        <p:tgtEl>
                                          <p:spTgt spid="2058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5829"/>
                                        </p:tgtEl>
                                        <p:attrNameLst>
                                          <p:attrName>style.visibility</p:attrName>
                                        </p:attrNameLst>
                                      </p:cBhvr>
                                      <p:to>
                                        <p:strVal val="visible"/>
                                      </p:to>
                                    </p:set>
                                    <p:animEffect transition="in" filter="wipe(down)">
                                      <p:cBhvr>
                                        <p:cTn id="12" dur="500"/>
                                        <p:tgtEl>
                                          <p:spTgt spid="205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9" grpId="0"/>
      <p:bldP spid="205830"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242" name="Object 3">
            <a:extLst>
              <a:ext uri="{FF2B5EF4-FFF2-40B4-BE49-F238E27FC236}">
                <a16:creationId xmlns:a16="http://schemas.microsoft.com/office/drawing/2014/main" id="{EEAF1D00-ACE3-4170-8ED1-89FE039A0927}"/>
              </a:ext>
            </a:extLst>
          </p:cNvPr>
          <p:cNvGraphicFramePr>
            <a:graphicFrameLocks noChangeAspect="1"/>
          </p:cNvGraphicFramePr>
          <p:nvPr/>
        </p:nvGraphicFramePr>
        <p:xfrm>
          <a:off x="4932363" y="549275"/>
          <a:ext cx="3517900" cy="3703638"/>
        </p:xfrm>
        <a:graphic>
          <a:graphicData uri="http://schemas.openxmlformats.org/presentationml/2006/ole">
            <mc:AlternateContent xmlns:mc="http://schemas.openxmlformats.org/markup-compatibility/2006">
              <mc:Choice xmlns:v="urn:schemas-microsoft-com:vml" Requires="v">
                <p:oleObj name="Bitmap Image" r:id="rId2" imgW="7163800" imgH="7542857" progId="Paint.Picture">
                  <p:embed/>
                </p:oleObj>
              </mc:Choice>
              <mc:Fallback>
                <p:oleObj name="Bitmap Image" r:id="rId2" imgW="7163800" imgH="7542857" progId="Paint.Picture">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549275"/>
                        <a:ext cx="3517900" cy="370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3" name="Text Box 4">
            <a:extLst>
              <a:ext uri="{FF2B5EF4-FFF2-40B4-BE49-F238E27FC236}">
                <a16:creationId xmlns:a16="http://schemas.microsoft.com/office/drawing/2014/main" id="{FDF5A00F-0856-4885-8A11-1A197BA38FE0}"/>
              </a:ext>
            </a:extLst>
          </p:cNvPr>
          <p:cNvSpPr txBox="1">
            <a:spLocks noChangeArrowheads="1"/>
          </p:cNvSpPr>
          <p:nvPr/>
        </p:nvSpPr>
        <p:spPr bwMode="auto">
          <a:xfrm>
            <a:off x="395288" y="115888"/>
            <a:ext cx="45720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0000FF"/>
                </a:solidFill>
                <a:latin typeface="Times New Roman" panose="02020603050405020304" pitchFamily="18" charset="0"/>
                <a:ea typeface="黑体" panose="02010609060101010101" pitchFamily="49" charset="-122"/>
              </a:rPr>
              <a:t>钢芯铝线</a:t>
            </a:r>
            <a:r>
              <a:rPr kumimoji="1" lang="en-US" altLang="zh-CN" sz="3200" b="1">
                <a:solidFill>
                  <a:srgbClr val="0000FF"/>
                </a:solidFill>
                <a:latin typeface="Times New Roman" panose="02020603050405020304" pitchFamily="18" charset="0"/>
                <a:ea typeface="黑体" panose="02010609060101010101" pitchFamily="49" charset="-122"/>
              </a:rPr>
              <a:t>LGJ</a:t>
            </a:r>
            <a:r>
              <a:rPr kumimoji="1" lang="zh-CN" altLang="en-US" sz="3200" b="1">
                <a:solidFill>
                  <a:srgbClr val="0000FF"/>
                </a:solidFill>
                <a:latin typeface="Times New Roman" panose="02020603050405020304" pitchFamily="18" charset="0"/>
                <a:ea typeface="黑体" panose="02010609060101010101" pitchFamily="49" charset="-122"/>
              </a:rPr>
              <a:t>：</a:t>
            </a:r>
          </a:p>
          <a:p>
            <a:pPr eaLnBrk="1" hangingPunct="1">
              <a:spcBef>
                <a:spcPct val="50000"/>
              </a:spcBef>
            </a:pPr>
            <a:r>
              <a:rPr kumimoji="1" lang="zh-CN" altLang="en-US" sz="2800" b="1">
                <a:latin typeface="Times New Roman" panose="02020603050405020304" pitchFamily="18" charset="0"/>
                <a:ea typeface="黑体" panose="02010609060101010101" pitchFamily="49" charset="-122"/>
              </a:rPr>
              <a:t>        线芯</a:t>
            </a:r>
            <a:r>
              <a:rPr kumimoji="1" lang="en-US" altLang="zh-CN" sz="2800" b="1">
                <a:latin typeface="Times New Roman" panose="02020603050405020304" pitchFamily="18" charset="0"/>
                <a:ea typeface="黑体" panose="02010609060101010101" pitchFamily="49" charset="-122"/>
              </a:rPr>
              <a:t>-----</a:t>
            </a:r>
            <a:r>
              <a:rPr kumimoji="1" lang="zh-CN" altLang="en-US" sz="2800" b="1">
                <a:latin typeface="Times New Roman" panose="02020603050405020304" pitchFamily="18" charset="0"/>
                <a:ea typeface="黑体" panose="02010609060101010101" pitchFamily="49" charset="-122"/>
              </a:rPr>
              <a:t>钢线，以增强导线的抗拉强度，弥补铝线机械强度差的缺点；</a:t>
            </a:r>
          </a:p>
          <a:p>
            <a:pPr eaLnBrk="1" hangingPunct="1">
              <a:spcBef>
                <a:spcPct val="50000"/>
              </a:spcBef>
            </a:pPr>
            <a:r>
              <a:rPr kumimoji="1" lang="zh-CN" altLang="en-US" sz="2800" b="1">
                <a:latin typeface="Times New Roman" panose="02020603050405020304" pitchFamily="18" charset="0"/>
                <a:ea typeface="黑体" panose="02010609060101010101" pitchFamily="49" charset="-122"/>
              </a:rPr>
              <a:t>        外围</a:t>
            </a:r>
            <a:r>
              <a:rPr kumimoji="1" lang="en-US" altLang="zh-CN" sz="2800" b="1">
                <a:latin typeface="Times New Roman" panose="02020603050405020304" pitchFamily="18" charset="0"/>
                <a:ea typeface="黑体" panose="02010609060101010101" pitchFamily="49" charset="-122"/>
              </a:rPr>
              <a:t>-----</a:t>
            </a:r>
            <a:r>
              <a:rPr kumimoji="1" lang="zh-CN" altLang="en-US" sz="2800" b="1">
                <a:latin typeface="Times New Roman" panose="02020603050405020304" pitchFamily="18" charset="0"/>
                <a:ea typeface="黑体" panose="02010609060101010101" pitchFamily="49" charset="-122"/>
              </a:rPr>
              <a:t>铝线，取其导电性较好的优点。</a:t>
            </a:r>
          </a:p>
          <a:p>
            <a:pPr eaLnBrk="1" hangingPunct="1">
              <a:spcBef>
                <a:spcPct val="50000"/>
              </a:spcBef>
            </a:pPr>
            <a:r>
              <a:rPr kumimoji="1" lang="zh-CN" altLang="en-US" sz="2800" b="1">
                <a:latin typeface="Times New Roman" panose="02020603050405020304" pitchFamily="18" charset="0"/>
                <a:ea typeface="黑体" panose="02010609060101010101" pitchFamily="49" charset="-122"/>
              </a:rPr>
              <a:t>        交流电流通过时，有</a:t>
            </a:r>
            <a:r>
              <a:rPr kumimoji="1" lang="zh-CN" altLang="en-US" sz="2800" b="1">
                <a:solidFill>
                  <a:srgbClr val="FF3300"/>
                </a:solidFill>
                <a:latin typeface="Times New Roman" panose="02020603050405020304" pitchFamily="18" charset="0"/>
                <a:ea typeface="黑体" panose="02010609060101010101" pitchFamily="49" charset="-122"/>
              </a:rPr>
              <a:t>集肤效应</a:t>
            </a:r>
            <a:r>
              <a:rPr kumimoji="1" lang="zh-CN" altLang="en-US" sz="2800" b="1">
                <a:latin typeface="Times New Roman" panose="02020603050405020304" pitchFamily="18" charset="0"/>
                <a:ea typeface="黑体" panose="02010609060101010101" pitchFamily="49" charset="-122"/>
              </a:rPr>
              <a:t>，交流电流实际上</a:t>
            </a:r>
            <a:r>
              <a:rPr kumimoji="1" lang="zh-CN" altLang="en-US" sz="2800" b="1">
                <a:solidFill>
                  <a:srgbClr val="FF3300"/>
                </a:solidFill>
                <a:latin typeface="Times New Roman" panose="02020603050405020304" pitchFamily="18" charset="0"/>
                <a:ea typeface="黑体" panose="02010609060101010101" pitchFamily="49" charset="-122"/>
              </a:rPr>
              <a:t>只从铝线部分通过</a:t>
            </a:r>
            <a:r>
              <a:rPr kumimoji="1" lang="zh-CN" altLang="en-US" sz="2800" b="1">
                <a:latin typeface="Times New Roman" panose="02020603050405020304" pitchFamily="18" charset="0"/>
                <a:ea typeface="黑体" panose="02010609060101010101" pitchFamily="49" charset="-122"/>
              </a:rPr>
              <a:t>，弥补钢线导电性差的缺点。</a:t>
            </a:r>
          </a:p>
        </p:txBody>
      </p:sp>
      <p:pic>
        <p:nvPicPr>
          <p:cNvPr id="10244" name="Picture 7" descr="9083467_1">
            <a:extLst>
              <a:ext uri="{FF2B5EF4-FFF2-40B4-BE49-F238E27FC236}">
                <a16:creationId xmlns:a16="http://schemas.microsoft.com/office/drawing/2014/main" id="{F3A1F494-3E79-4C77-A4B9-EBAA8B046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788" y="4292600"/>
            <a:ext cx="2735262"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4">
            <a:extLst>
              <a:ext uri="{FF2B5EF4-FFF2-40B4-BE49-F238E27FC236}">
                <a16:creationId xmlns:a16="http://schemas.microsoft.com/office/drawing/2014/main" id="{602D851D-55C1-44B4-9129-7FE894620C41}"/>
              </a:ext>
            </a:extLst>
          </p:cNvPr>
          <p:cNvSpPr txBox="1">
            <a:spLocks noChangeArrowheads="1"/>
          </p:cNvSpPr>
          <p:nvPr/>
        </p:nvSpPr>
        <p:spPr bwMode="auto">
          <a:xfrm>
            <a:off x="107950" y="5300663"/>
            <a:ext cx="597693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楷体" panose="02010609060101010101" pitchFamily="49" charset="-122"/>
                <a:ea typeface="楷体" panose="02010609060101010101" pitchFamily="49" charset="-122"/>
              </a:rPr>
              <a:t>集肤效应（趋肤）当导体中有交流电或者交变电磁场时，导体内部的电流分布不均匀，且电流集中在导体的“皮肤”部分的一种现象。导线内部实际上电流变小，电流集中在导线外表的薄层。</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34148" name="Object 4">
            <a:extLst>
              <a:ext uri="{FF2B5EF4-FFF2-40B4-BE49-F238E27FC236}">
                <a16:creationId xmlns:a16="http://schemas.microsoft.com/office/drawing/2014/main" id="{0918E5E3-AD2E-4D08-9F84-DB47207F4D89}"/>
              </a:ext>
            </a:extLst>
          </p:cNvPr>
          <p:cNvGraphicFramePr>
            <a:graphicFrameLocks noChangeAspect="1"/>
          </p:cNvGraphicFramePr>
          <p:nvPr/>
        </p:nvGraphicFramePr>
        <p:xfrm>
          <a:off x="3276600" y="2492375"/>
          <a:ext cx="5635625" cy="3892550"/>
        </p:xfrm>
        <a:graphic>
          <a:graphicData uri="http://schemas.openxmlformats.org/presentationml/2006/ole">
            <mc:AlternateContent xmlns:mc="http://schemas.openxmlformats.org/markup-compatibility/2006">
              <mc:Choice xmlns:v="urn:schemas-microsoft-com:vml" Requires="v">
                <p:oleObj name="Bitmap Image" r:id="rId3" imgW="17961905" imgH="12409524" progId="Paint.Picture">
                  <p:embed/>
                </p:oleObj>
              </mc:Choice>
              <mc:Fallback>
                <p:oleObj name="Bitmap Image" r:id="rId3" imgW="17961905" imgH="12409524"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492375"/>
                        <a:ext cx="5635625" cy="389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7" name="Text Box 3">
            <a:extLst>
              <a:ext uri="{FF2B5EF4-FFF2-40B4-BE49-F238E27FC236}">
                <a16:creationId xmlns:a16="http://schemas.microsoft.com/office/drawing/2014/main" id="{4DB598A9-A354-4E28-97CE-A61CCCFB8048}"/>
              </a:ext>
            </a:extLst>
          </p:cNvPr>
          <p:cNvSpPr txBox="1">
            <a:spLocks noChangeArrowheads="1"/>
          </p:cNvSpPr>
          <p:nvPr/>
        </p:nvSpPr>
        <p:spPr bwMode="auto">
          <a:xfrm>
            <a:off x="381000" y="914400"/>
            <a:ext cx="8294688"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i="1">
                <a:solidFill>
                  <a:srgbClr val="FF3300"/>
                </a:solidFill>
                <a:latin typeface="Times New Roman" panose="02020603050405020304" pitchFamily="18" charset="0"/>
                <a:ea typeface="黑体" panose="02010609060101010101" pitchFamily="49" charset="-122"/>
              </a:rPr>
              <a:t>电杆：</a:t>
            </a:r>
            <a:r>
              <a:rPr kumimoji="1" lang="zh-CN" altLang="en-US" sz="2400" b="1">
                <a:latin typeface="Times New Roman" panose="02020603050405020304" pitchFamily="18" charset="0"/>
                <a:ea typeface="黑体" panose="02010609060101010101" pitchFamily="49" charset="-122"/>
              </a:rPr>
              <a:t>支持导线的支柱，要求有足够的机械强度，尽可能经久耐用，价廉，便于搬运和安装。</a:t>
            </a:r>
          </a:p>
          <a:p>
            <a:pPr eaLnBrk="1" hangingPunct="1">
              <a:spcBef>
                <a:spcPct val="50000"/>
              </a:spcBef>
            </a:pPr>
            <a:r>
              <a:rPr kumimoji="1" lang="zh-CN" altLang="en-US" sz="2800" b="1">
                <a:latin typeface="Times New Roman" panose="02020603050405020304" pitchFamily="18" charset="0"/>
                <a:ea typeface="黑体" panose="02010609060101010101" pitchFamily="49" charset="-122"/>
              </a:rPr>
              <a:t>按材料分：木杆、</a:t>
            </a:r>
            <a:r>
              <a:rPr kumimoji="1" lang="zh-CN" altLang="en-US" sz="2800" b="1">
                <a:solidFill>
                  <a:srgbClr val="2B67FD"/>
                </a:solidFill>
                <a:latin typeface="Times New Roman" panose="02020603050405020304" pitchFamily="18" charset="0"/>
                <a:ea typeface="黑体" panose="02010609060101010101" pitchFamily="49" charset="-122"/>
              </a:rPr>
              <a:t>水泥杆（工厂最普遍）</a:t>
            </a:r>
            <a:r>
              <a:rPr kumimoji="1" lang="zh-CN" altLang="en-US" sz="2800" b="1">
                <a:latin typeface="Times New Roman" panose="02020603050405020304" pitchFamily="18" charset="0"/>
                <a:ea typeface="黑体" panose="02010609060101010101" pitchFamily="49" charset="-122"/>
              </a:rPr>
              <a:t>、铁塔。</a:t>
            </a:r>
          </a:p>
        </p:txBody>
      </p:sp>
      <p:sp>
        <p:nvSpPr>
          <p:cNvPr id="134150" name="Text Box 6">
            <a:extLst>
              <a:ext uri="{FF2B5EF4-FFF2-40B4-BE49-F238E27FC236}">
                <a16:creationId xmlns:a16="http://schemas.microsoft.com/office/drawing/2014/main" id="{87ECA3E9-131E-447A-BFE5-B20BCFDFF6D5}"/>
              </a:ext>
            </a:extLst>
          </p:cNvPr>
          <p:cNvSpPr txBox="1">
            <a:spLocks noChangeArrowheads="1"/>
          </p:cNvSpPr>
          <p:nvPr/>
        </p:nvSpPr>
        <p:spPr bwMode="auto">
          <a:xfrm>
            <a:off x="250825" y="3068638"/>
            <a:ext cx="3600450"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latin typeface="Times New Roman" panose="02020603050405020304" pitchFamily="18" charset="0"/>
                <a:ea typeface="黑体" panose="02010609060101010101" pitchFamily="49" charset="-122"/>
              </a:rPr>
              <a:t>按在架空线路中的</a:t>
            </a:r>
            <a:r>
              <a:rPr kumimoji="1" lang="zh-CN" altLang="en-US" sz="3200" b="1">
                <a:solidFill>
                  <a:srgbClr val="FF3300"/>
                </a:solidFill>
                <a:latin typeface="Times New Roman" panose="02020603050405020304" pitchFamily="18" charset="0"/>
                <a:ea typeface="黑体" panose="02010609060101010101" pitchFamily="49" charset="-122"/>
              </a:rPr>
              <a:t>地位和功能</a:t>
            </a:r>
            <a:r>
              <a:rPr kumimoji="1" lang="zh-CN" altLang="en-US" sz="3200" b="1">
                <a:latin typeface="Times New Roman" panose="02020603050405020304" pitchFamily="18" charset="0"/>
                <a:ea typeface="黑体" panose="02010609060101010101" pitchFamily="49" charset="-122"/>
              </a:rPr>
              <a:t>分：</a:t>
            </a:r>
          </a:p>
          <a:p>
            <a:pPr eaLnBrk="1" hangingPunct="1">
              <a:spcBef>
                <a:spcPct val="50000"/>
              </a:spcBef>
            </a:pPr>
            <a:r>
              <a:rPr kumimoji="1" lang="zh-CN" altLang="en-US" sz="2800" b="1">
                <a:latin typeface="Times New Roman" panose="02020603050405020304" pitchFamily="18" charset="0"/>
                <a:ea typeface="黑体" panose="02010609060101010101" pitchFamily="49" charset="-122"/>
              </a:rPr>
              <a:t>终端杆、分支杆、转角杆、直线杆（中间杆）、分段杆（耐张杆）、跨越杆。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4150"/>
                                        </p:tgtEl>
                                        <p:attrNameLst>
                                          <p:attrName>style.visibility</p:attrName>
                                        </p:attrNameLst>
                                      </p:cBhvr>
                                      <p:to>
                                        <p:strVal val="visible"/>
                                      </p:to>
                                    </p:set>
                                    <p:animEffect transition="in" filter="wipe(down)">
                                      <p:cBhvr>
                                        <p:cTn id="7" dur="500"/>
                                        <p:tgtEl>
                                          <p:spTgt spid="134150"/>
                                        </p:tgtEl>
                                      </p:cBhvr>
                                    </p:animEffect>
                                  </p:childTnLst>
                                </p:cTn>
                              </p:par>
                              <p:par>
                                <p:cTn id="8" presetID="22" presetClass="entr" presetSubtype="4" fill="hold" nodeType="withEffect">
                                  <p:stCondLst>
                                    <p:cond delay="0"/>
                                  </p:stCondLst>
                                  <p:childTnLst>
                                    <p:set>
                                      <p:cBhvr>
                                        <p:cTn id="9" dur="1" fill="hold">
                                          <p:stCondLst>
                                            <p:cond delay="0"/>
                                          </p:stCondLst>
                                        </p:cTn>
                                        <p:tgtEl>
                                          <p:spTgt spid="134148"/>
                                        </p:tgtEl>
                                        <p:attrNameLst>
                                          <p:attrName>style.visibility</p:attrName>
                                        </p:attrNameLst>
                                      </p:cBhvr>
                                      <p:to>
                                        <p:strVal val="visible"/>
                                      </p:to>
                                    </p:set>
                                    <p:animEffect transition="in" filter="wipe(down)">
                                      <p:cBhvr>
                                        <p:cTn id="10" dur="500"/>
                                        <p:tgtEl>
                                          <p:spTgt spid="134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50"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2290" name="Object 3">
            <a:extLst>
              <a:ext uri="{FF2B5EF4-FFF2-40B4-BE49-F238E27FC236}">
                <a16:creationId xmlns:a16="http://schemas.microsoft.com/office/drawing/2014/main" id="{F0B7BB37-BF52-4D33-91AA-BD4636503FE6}"/>
              </a:ext>
            </a:extLst>
          </p:cNvPr>
          <p:cNvGraphicFramePr>
            <a:graphicFrameLocks noChangeAspect="1"/>
          </p:cNvGraphicFramePr>
          <p:nvPr/>
        </p:nvGraphicFramePr>
        <p:xfrm>
          <a:off x="4284663" y="2133600"/>
          <a:ext cx="3516312" cy="3868738"/>
        </p:xfrm>
        <a:graphic>
          <a:graphicData uri="http://schemas.openxmlformats.org/presentationml/2006/ole">
            <mc:AlternateContent xmlns:mc="http://schemas.openxmlformats.org/markup-compatibility/2006">
              <mc:Choice xmlns:v="urn:schemas-microsoft-com:vml" Requires="v">
                <p:oleObj name="Bitmap Image" r:id="rId2" imgW="9364382" imgH="11841228" progId="Paint.Picture">
                  <p:embed/>
                </p:oleObj>
              </mc:Choice>
              <mc:Fallback>
                <p:oleObj name="Bitmap Image" r:id="rId2" imgW="9364382" imgH="11841228" progId="Paint.Picture">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2133600"/>
                        <a:ext cx="3516312" cy="386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1" name="Text Box 2">
            <a:extLst>
              <a:ext uri="{FF2B5EF4-FFF2-40B4-BE49-F238E27FC236}">
                <a16:creationId xmlns:a16="http://schemas.microsoft.com/office/drawing/2014/main" id="{4376F82D-9C0A-4973-9E1A-2C4601020DCC}"/>
              </a:ext>
            </a:extLst>
          </p:cNvPr>
          <p:cNvSpPr txBox="1">
            <a:spLocks noChangeArrowheads="1"/>
          </p:cNvSpPr>
          <p:nvPr/>
        </p:nvSpPr>
        <p:spPr bwMode="auto">
          <a:xfrm>
            <a:off x="250825" y="1052513"/>
            <a:ext cx="4464050" cy="543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600" b="1" i="1">
                <a:solidFill>
                  <a:srgbClr val="FF3300"/>
                </a:solidFill>
                <a:latin typeface="Times New Roman" panose="02020603050405020304" pitchFamily="18" charset="0"/>
                <a:ea typeface="黑体" panose="02010609060101010101" pitchFamily="49" charset="-122"/>
              </a:rPr>
              <a:t>横担：</a:t>
            </a:r>
            <a:r>
              <a:rPr kumimoji="1" lang="zh-CN" altLang="en-US" sz="2800" b="1">
                <a:latin typeface="Times New Roman" panose="02020603050405020304" pitchFamily="18" charset="0"/>
                <a:ea typeface="黑体" panose="02010609060101010101" pitchFamily="49" charset="-122"/>
              </a:rPr>
              <a:t>安装在电杆的上部，用来安装绝缘子以架设导线。</a:t>
            </a:r>
          </a:p>
          <a:p>
            <a:pPr eaLnBrk="1" hangingPunct="1">
              <a:spcBef>
                <a:spcPct val="50000"/>
              </a:spcBef>
            </a:pPr>
            <a:endParaRPr kumimoji="1" lang="zh-CN" altLang="en-US" sz="2800" b="1">
              <a:latin typeface="Times New Roman" panose="02020603050405020304" pitchFamily="18" charset="0"/>
              <a:ea typeface="黑体" panose="02010609060101010101" pitchFamily="49" charset="-122"/>
            </a:endParaRPr>
          </a:p>
          <a:p>
            <a:pPr eaLnBrk="1" hangingPunct="1">
              <a:spcBef>
                <a:spcPct val="50000"/>
              </a:spcBef>
            </a:pPr>
            <a:r>
              <a:rPr kumimoji="1" lang="zh-CN" altLang="en-US" sz="3200" b="1">
                <a:latin typeface="Times New Roman" panose="02020603050405020304" pitchFamily="18" charset="0"/>
                <a:ea typeface="黑体" panose="02010609060101010101" pitchFamily="49" charset="-122"/>
              </a:rPr>
              <a:t>其类型有：</a:t>
            </a:r>
          </a:p>
          <a:p>
            <a:pPr eaLnBrk="1" hangingPunct="1">
              <a:spcBef>
                <a:spcPct val="50000"/>
              </a:spcBef>
            </a:pPr>
            <a:r>
              <a:rPr kumimoji="1" lang="zh-CN" altLang="en-US" sz="2800" b="1">
                <a:latin typeface="Times New Roman" panose="02020603050405020304" pitchFamily="18" charset="0"/>
                <a:ea typeface="黑体" panose="02010609060101010101" pitchFamily="49" charset="-122"/>
              </a:rPr>
              <a:t>木横担、</a:t>
            </a:r>
            <a:r>
              <a:rPr kumimoji="1" lang="zh-CN" altLang="en-US" sz="2800" b="1">
                <a:solidFill>
                  <a:srgbClr val="2B67FD"/>
                </a:solidFill>
                <a:latin typeface="Times New Roman" panose="02020603050405020304" pitchFamily="18" charset="0"/>
                <a:ea typeface="黑体" panose="02010609060101010101" pitchFamily="49" charset="-122"/>
              </a:rPr>
              <a:t>铁横担、</a:t>
            </a:r>
          </a:p>
          <a:p>
            <a:pPr eaLnBrk="1" hangingPunct="1">
              <a:spcBef>
                <a:spcPct val="50000"/>
              </a:spcBef>
            </a:pPr>
            <a:r>
              <a:rPr kumimoji="1" lang="zh-CN" altLang="en-US" sz="2800" b="1">
                <a:solidFill>
                  <a:srgbClr val="2B67FD"/>
                </a:solidFill>
                <a:latin typeface="Times New Roman" panose="02020603050405020304" pitchFamily="18" charset="0"/>
                <a:ea typeface="黑体" panose="02010609060101010101" pitchFamily="49" charset="-122"/>
              </a:rPr>
              <a:t>瓷横担</a:t>
            </a:r>
            <a:r>
              <a:rPr kumimoji="1" lang="en-US" altLang="zh-CN" sz="2800" b="1">
                <a:latin typeface="Times New Roman" panose="02020603050405020304" pitchFamily="18" charset="0"/>
                <a:ea typeface="黑体" panose="02010609060101010101" pitchFamily="49" charset="-122"/>
              </a:rPr>
              <a:t>---</a:t>
            </a:r>
            <a:r>
              <a:rPr kumimoji="1" lang="zh-CN" altLang="en-US" sz="2800" b="1">
                <a:latin typeface="Times New Roman" panose="02020603050405020304" pitchFamily="18" charset="0"/>
                <a:ea typeface="黑体" panose="02010609060101010101" pitchFamily="49" charset="-122"/>
              </a:rPr>
              <a:t>兼具</a:t>
            </a:r>
            <a:r>
              <a:rPr kumimoji="1" lang="zh-CN" altLang="en-US" sz="2800" b="1">
                <a:solidFill>
                  <a:srgbClr val="FF3300"/>
                </a:solidFill>
                <a:latin typeface="Times New Roman" panose="02020603050405020304" pitchFamily="18" charset="0"/>
                <a:ea typeface="黑体" panose="02010609060101010101" pitchFamily="49" charset="-122"/>
              </a:rPr>
              <a:t>绝缘子和横担双重功能</a:t>
            </a:r>
            <a:r>
              <a:rPr kumimoji="1" lang="zh-CN" altLang="en-US" sz="2800" b="1">
                <a:latin typeface="Times New Roman" panose="02020603050405020304" pitchFamily="18" charset="0"/>
                <a:ea typeface="黑体" panose="02010609060101010101" pitchFamily="49" charset="-122"/>
              </a:rPr>
              <a:t>，且结构简单、安装方便便于维护，</a:t>
            </a:r>
            <a:r>
              <a:rPr kumimoji="1" lang="zh-CN" altLang="en-US" sz="2800" b="1">
                <a:solidFill>
                  <a:srgbClr val="FF3300"/>
                </a:solidFill>
                <a:latin typeface="Times New Roman" panose="02020603050405020304" pitchFamily="18" charset="0"/>
                <a:ea typeface="黑体" panose="02010609060101010101" pitchFamily="49" charset="-122"/>
              </a:rPr>
              <a:t>但较脆</a:t>
            </a:r>
            <a:r>
              <a:rPr kumimoji="1" lang="zh-CN" altLang="en-US" sz="2800" b="1">
                <a:latin typeface="Times New Roman" panose="02020603050405020304" pitchFamily="18" charset="0"/>
                <a:ea typeface="黑体" panose="02010609060101010101" pitchFamily="49" charset="-122"/>
              </a:rPr>
              <a:t>，须注意</a:t>
            </a:r>
            <a:r>
              <a:rPr kumimoji="1" lang="zh-CN" altLang="en-US" sz="2800" b="1">
                <a:solidFill>
                  <a:srgbClr val="FF3300"/>
                </a:solidFill>
                <a:latin typeface="Times New Roman" panose="02020603050405020304" pitchFamily="18" charset="0"/>
                <a:ea typeface="黑体" panose="02010609060101010101" pitchFamily="49" charset="-122"/>
              </a:rPr>
              <a:t>避免机械损伤</a:t>
            </a:r>
            <a:r>
              <a:rPr kumimoji="1" lang="zh-CN" altLang="en-US" sz="2800" b="1">
                <a:latin typeface="Times New Roman" panose="02020603050405020304" pitchFamily="18" charset="0"/>
                <a:ea typeface="黑体" panose="02010609060101010101" pitchFamily="49" charset="-122"/>
              </a:rPr>
              <a:t>。</a:t>
            </a:r>
          </a:p>
        </p:txBody>
      </p:sp>
      <p:pic>
        <p:nvPicPr>
          <p:cNvPr id="12292" name="Picture 5" descr="200922512951695">
            <a:extLst>
              <a:ext uri="{FF2B5EF4-FFF2-40B4-BE49-F238E27FC236}">
                <a16:creationId xmlns:a16="http://schemas.microsoft.com/office/drawing/2014/main" id="{F1C5CC77-07E8-4B2C-8C89-B82BC2CD4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836613"/>
            <a:ext cx="3198812"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7" descr="1GU1I09-0">
            <a:extLst>
              <a:ext uri="{FF2B5EF4-FFF2-40B4-BE49-F238E27FC236}">
                <a16:creationId xmlns:a16="http://schemas.microsoft.com/office/drawing/2014/main" id="{6F781FF5-30BB-4F5E-BAA8-28C7975D3A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7200" r="25900"/>
          <a:stretch>
            <a:fillRect/>
          </a:stretch>
        </p:blipFill>
        <p:spPr bwMode="auto">
          <a:xfrm>
            <a:off x="7720013" y="3357563"/>
            <a:ext cx="1423987"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1B287439-2A94-4C7F-818F-FB9F1F9445DE}"/>
              </a:ext>
            </a:extLst>
          </p:cNvPr>
          <p:cNvSpPr>
            <a:spLocks noGrp="1" noChangeArrowheads="1"/>
          </p:cNvSpPr>
          <p:nvPr>
            <p:ph type="title"/>
          </p:nvPr>
        </p:nvSpPr>
        <p:spPr>
          <a:xfrm>
            <a:off x="228600" y="533400"/>
            <a:ext cx="7656513" cy="457200"/>
          </a:xfrm>
        </p:spPr>
        <p:txBody>
          <a:bodyPr/>
          <a:lstStyle/>
          <a:p>
            <a:pPr algn="l" eaLnBrk="1" hangingPunct="1"/>
            <a:r>
              <a:rPr lang="en-US" altLang="zh-CN" sz="3600" b="1">
                <a:latin typeface="黑体" panose="02010609060101010101" pitchFamily="49" charset="-122"/>
                <a:ea typeface="黑体" panose="02010609060101010101" pitchFamily="49" charset="-122"/>
              </a:rPr>
              <a:t>5.1 </a:t>
            </a:r>
            <a:r>
              <a:rPr lang="zh-CN" altLang="en-US" sz="3600" b="1">
                <a:latin typeface="黑体" panose="02010609060101010101" pitchFamily="49" charset="-122"/>
                <a:ea typeface="黑体" panose="02010609060101010101" pitchFamily="49" charset="-122"/>
              </a:rPr>
              <a:t>工厂电力线路及其接线方式</a:t>
            </a:r>
          </a:p>
        </p:txBody>
      </p:sp>
      <p:sp>
        <p:nvSpPr>
          <p:cNvPr id="39939" name="Text Box 3">
            <a:extLst>
              <a:ext uri="{FF2B5EF4-FFF2-40B4-BE49-F238E27FC236}">
                <a16:creationId xmlns:a16="http://schemas.microsoft.com/office/drawing/2014/main" id="{486DF759-5015-4155-AB2E-DD8604AD5487}"/>
              </a:ext>
            </a:extLst>
          </p:cNvPr>
          <p:cNvSpPr txBox="1">
            <a:spLocks noChangeArrowheads="1"/>
          </p:cNvSpPr>
          <p:nvPr/>
        </p:nvSpPr>
        <p:spPr bwMode="auto">
          <a:xfrm>
            <a:off x="323850" y="1196975"/>
            <a:ext cx="83518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3300"/>
                </a:solidFill>
                <a:latin typeface="Times New Roman" panose="02020603050405020304" pitchFamily="18" charset="0"/>
                <a:ea typeface="黑体" panose="02010609060101010101" pitchFamily="49" charset="-122"/>
              </a:rPr>
              <a:t>电力线路的任务</a:t>
            </a:r>
            <a:r>
              <a:rPr kumimoji="1" lang="zh-CN" altLang="en-US" sz="2800" b="1">
                <a:latin typeface="Times New Roman" panose="02020603050405020304" pitchFamily="18" charset="0"/>
                <a:ea typeface="黑体" panose="02010609060101010101" pitchFamily="49" charset="-122"/>
              </a:rPr>
              <a:t>：电力系统的重要组成部分，</a:t>
            </a:r>
            <a:r>
              <a:rPr kumimoji="1" lang="zh-CN" altLang="en-US" sz="2800" b="1">
                <a:solidFill>
                  <a:srgbClr val="2B67FD"/>
                </a:solidFill>
                <a:latin typeface="Times New Roman" panose="02020603050405020304" pitchFamily="18" charset="0"/>
                <a:ea typeface="黑体" panose="02010609060101010101" pitchFamily="49" charset="-122"/>
              </a:rPr>
              <a:t>输送                    和分配电能</a:t>
            </a:r>
            <a:r>
              <a:rPr kumimoji="1" lang="zh-CN" altLang="en-US" sz="2800" b="1">
                <a:latin typeface="Times New Roman" panose="02020603050405020304" pitchFamily="18" charset="0"/>
                <a:ea typeface="黑体" panose="02010609060101010101" pitchFamily="49" charset="-122"/>
              </a:rPr>
              <a:t>。</a:t>
            </a:r>
          </a:p>
        </p:txBody>
      </p:sp>
      <p:sp>
        <p:nvSpPr>
          <p:cNvPr id="39940" name="Text Box 4">
            <a:extLst>
              <a:ext uri="{FF2B5EF4-FFF2-40B4-BE49-F238E27FC236}">
                <a16:creationId xmlns:a16="http://schemas.microsoft.com/office/drawing/2014/main" id="{9BACD447-E7C1-4D5C-9375-ED3883281429}"/>
              </a:ext>
            </a:extLst>
          </p:cNvPr>
          <p:cNvSpPr txBox="1">
            <a:spLocks noChangeArrowheads="1"/>
          </p:cNvSpPr>
          <p:nvPr/>
        </p:nvSpPr>
        <p:spPr bwMode="auto">
          <a:xfrm>
            <a:off x="250825" y="2205038"/>
            <a:ext cx="8586788" cy="2411412"/>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pPr>
            <a:r>
              <a:rPr kumimoji="1" lang="zh-CN" altLang="en-US" sz="2800" b="1">
                <a:solidFill>
                  <a:srgbClr val="FF3300"/>
                </a:solidFill>
                <a:latin typeface="黑体" panose="02010609060101010101" pitchFamily="49" charset="-122"/>
                <a:ea typeface="黑体" panose="02010609060101010101" pitchFamily="49" charset="-122"/>
              </a:rPr>
              <a:t>按电压高低分：</a:t>
            </a:r>
          </a:p>
          <a:p>
            <a:pPr eaLnBrk="1" hangingPunct="1">
              <a:spcBef>
                <a:spcPct val="10000"/>
              </a:spcBef>
            </a:pPr>
            <a:r>
              <a:rPr kumimoji="1" lang="zh-CN" altLang="en-US" sz="2800" b="1">
                <a:latin typeface="黑体" panose="02010609060101010101" pitchFamily="49" charset="-122"/>
                <a:ea typeface="黑体" panose="02010609060101010101" pitchFamily="49" charset="-122"/>
              </a:rPr>
              <a:t>高压线路（</a:t>
            </a:r>
            <a:r>
              <a:rPr kumimoji="1" lang="en-US" altLang="zh-CN" sz="2800" b="1">
                <a:latin typeface="黑体" panose="02010609060101010101" pitchFamily="49" charset="-122"/>
                <a:ea typeface="黑体" panose="02010609060101010101" pitchFamily="49" charset="-122"/>
              </a:rPr>
              <a:t>1kV</a:t>
            </a:r>
            <a:r>
              <a:rPr kumimoji="1" lang="zh-CN" altLang="en-US" sz="2800" b="1">
                <a:latin typeface="黑体" panose="02010609060101010101" pitchFamily="49" charset="-122"/>
                <a:ea typeface="黑体" panose="02010609060101010101" pitchFamily="49" charset="-122"/>
              </a:rPr>
              <a:t>以上）和低压线路（ </a:t>
            </a:r>
            <a:r>
              <a:rPr kumimoji="1" lang="en-US" altLang="zh-CN" sz="2800" b="1">
                <a:latin typeface="黑体" panose="02010609060101010101" pitchFamily="49" charset="-122"/>
                <a:ea typeface="黑体" panose="02010609060101010101" pitchFamily="49" charset="-122"/>
              </a:rPr>
              <a:t>1kV</a:t>
            </a:r>
            <a:r>
              <a:rPr kumimoji="1" lang="zh-CN" altLang="en-US" sz="2800" b="1">
                <a:latin typeface="黑体" panose="02010609060101010101" pitchFamily="49" charset="-122"/>
                <a:ea typeface="黑体" panose="02010609060101010101" pitchFamily="49" charset="-122"/>
              </a:rPr>
              <a:t>以下）</a:t>
            </a:r>
          </a:p>
          <a:p>
            <a:pPr eaLnBrk="1" hangingPunct="1">
              <a:spcBef>
                <a:spcPct val="10000"/>
              </a:spcBef>
            </a:pPr>
            <a:r>
              <a:rPr kumimoji="1" lang="zh-CN" altLang="en-US" sz="2800" b="1">
                <a:solidFill>
                  <a:srgbClr val="0000FF"/>
                </a:solidFill>
                <a:latin typeface="黑体" panose="02010609060101010101" pitchFamily="49" charset="-122"/>
                <a:ea typeface="黑体" panose="02010609060101010101" pitchFamily="49" charset="-122"/>
              </a:rPr>
              <a:t>或分为：</a:t>
            </a:r>
          </a:p>
          <a:p>
            <a:pPr eaLnBrk="1" hangingPunct="1">
              <a:spcBef>
                <a:spcPct val="10000"/>
              </a:spcBef>
            </a:pPr>
            <a:r>
              <a:rPr kumimoji="1" lang="zh-CN" altLang="en-US" sz="2800" b="1">
                <a:latin typeface="黑体" panose="02010609060101010101" pitchFamily="49" charset="-122"/>
                <a:ea typeface="黑体" panose="02010609060101010101" pitchFamily="49" charset="-122"/>
              </a:rPr>
              <a:t>低压（</a:t>
            </a:r>
            <a:r>
              <a:rPr kumimoji="1" lang="en-US" altLang="zh-CN" sz="2800" b="1">
                <a:latin typeface="黑体" panose="02010609060101010101" pitchFamily="49" charset="-122"/>
                <a:ea typeface="黑体" panose="02010609060101010101" pitchFamily="49" charset="-122"/>
              </a:rPr>
              <a:t>1kv</a:t>
            </a:r>
            <a:r>
              <a:rPr kumimoji="1" lang="zh-CN" altLang="en-US" sz="2800" b="1">
                <a:latin typeface="黑体" panose="02010609060101010101" pitchFamily="49" charset="-122"/>
                <a:ea typeface="黑体" panose="02010609060101010101" pitchFamily="49" charset="-122"/>
              </a:rPr>
              <a:t>及以下）、中压（</a:t>
            </a:r>
            <a:r>
              <a:rPr kumimoji="1" lang="en-US" altLang="zh-CN" sz="2800" b="1">
                <a:latin typeface="黑体" panose="02010609060101010101" pitchFamily="49" charset="-122"/>
                <a:ea typeface="黑体" panose="02010609060101010101" pitchFamily="49" charset="-122"/>
              </a:rPr>
              <a:t>1kv</a:t>
            </a:r>
            <a:r>
              <a:rPr kumimoji="1" lang="zh-CN" altLang="en-US" sz="2800" b="1">
                <a:latin typeface="黑体" panose="02010609060101010101" pitchFamily="49" charset="-122"/>
                <a:ea typeface="黑体" panose="02010609060101010101" pitchFamily="49" charset="-122"/>
              </a:rPr>
              <a:t>以上</a:t>
            </a:r>
            <a:r>
              <a:rPr kumimoji="1" lang="en-US" altLang="zh-CN" sz="2800" b="1">
                <a:latin typeface="黑体" panose="02010609060101010101" pitchFamily="49" charset="-122"/>
                <a:ea typeface="黑体" panose="02010609060101010101" pitchFamily="49" charset="-122"/>
              </a:rPr>
              <a:t>~35kv</a:t>
            </a:r>
            <a:r>
              <a:rPr kumimoji="1" lang="zh-CN" altLang="en-US" sz="2800" b="1">
                <a:latin typeface="黑体" panose="02010609060101010101" pitchFamily="49" charset="-122"/>
                <a:ea typeface="黑体" panose="02010609060101010101" pitchFamily="49" charset="-122"/>
              </a:rPr>
              <a:t>）、</a:t>
            </a:r>
          </a:p>
          <a:p>
            <a:pPr eaLnBrk="1" hangingPunct="1">
              <a:spcBef>
                <a:spcPct val="10000"/>
              </a:spcBef>
            </a:pPr>
            <a:r>
              <a:rPr kumimoji="1" lang="zh-CN" altLang="en-US" sz="2800" b="1">
                <a:latin typeface="黑体" panose="02010609060101010101" pitchFamily="49" charset="-122"/>
                <a:ea typeface="黑体" panose="02010609060101010101" pitchFamily="49" charset="-122"/>
              </a:rPr>
              <a:t>高压（</a:t>
            </a:r>
            <a:r>
              <a:rPr kumimoji="1" lang="en-US" altLang="zh-CN" sz="2800" b="1">
                <a:latin typeface="黑体" panose="02010609060101010101" pitchFamily="49" charset="-122"/>
                <a:ea typeface="黑体" panose="02010609060101010101" pitchFamily="49" charset="-122"/>
              </a:rPr>
              <a:t>35~220kv</a:t>
            </a:r>
            <a:r>
              <a:rPr kumimoji="1" lang="zh-CN" altLang="en-US" sz="2800" b="1">
                <a:latin typeface="黑体" panose="02010609060101010101" pitchFamily="49" charset="-122"/>
                <a:ea typeface="黑体" panose="02010609060101010101" pitchFamily="49" charset="-122"/>
              </a:rPr>
              <a:t>）、超高压（ </a:t>
            </a:r>
            <a:r>
              <a:rPr kumimoji="1" lang="en-US" altLang="zh-CN" sz="2800" b="1">
                <a:latin typeface="黑体" panose="02010609060101010101" pitchFamily="49" charset="-122"/>
                <a:ea typeface="黑体" panose="02010609060101010101" pitchFamily="49" charset="-122"/>
              </a:rPr>
              <a:t>220kv</a:t>
            </a:r>
            <a:r>
              <a:rPr kumimoji="1" lang="zh-CN" altLang="en-US" sz="2800" b="1">
                <a:latin typeface="黑体" panose="02010609060101010101" pitchFamily="49" charset="-122"/>
                <a:ea typeface="黑体" panose="02010609060101010101" pitchFamily="49" charset="-122"/>
              </a:rPr>
              <a:t>及以上）等线路。</a:t>
            </a:r>
          </a:p>
        </p:txBody>
      </p:sp>
      <p:sp>
        <p:nvSpPr>
          <p:cNvPr id="120838" name="Text Box 6">
            <a:extLst>
              <a:ext uri="{FF2B5EF4-FFF2-40B4-BE49-F238E27FC236}">
                <a16:creationId xmlns:a16="http://schemas.microsoft.com/office/drawing/2014/main" id="{75C5C348-914C-4FDF-A379-531C764B7C84}"/>
              </a:ext>
            </a:extLst>
          </p:cNvPr>
          <p:cNvSpPr txBox="1">
            <a:spLocks noChangeArrowheads="1"/>
          </p:cNvSpPr>
          <p:nvPr/>
        </p:nvSpPr>
        <p:spPr bwMode="auto">
          <a:xfrm>
            <a:off x="323850" y="4868863"/>
            <a:ext cx="7561263" cy="9985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pPr>
            <a:r>
              <a:rPr lang="zh-CN" altLang="en-US" sz="2800" b="1">
                <a:solidFill>
                  <a:srgbClr val="FF3300"/>
                </a:solidFill>
                <a:latin typeface="黑体" panose="02010609060101010101" pitchFamily="49" charset="-122"/>
                <a:ea typeface="黑体" panose="02010609060101010101" pitchFamily="49" charset="-122"/>
              </a:rPr>
              <a:t>按结构型式：</a:t>
            </a:r>
          </a:p>
          <a:p>
            <a:pPr eaLnBrk="1" hangingPunct="1">
              <a:spcBef>
                <a:spcPct val="10000"/>
              </a:spcBef>
            </a:pPr>
            <a:r>
              <a:rPr lang="zh-CN" altLang="en-US" sz="2800" b="1">
                <a:latin typeface="黑体" panose="02010609060101010101" pitchFamily="49" charset="-122"/>
                <a:ea typeface="黑体" panose="02010609060101010101" pitchFamily="49" charset="-122"/>
              </a:rPr>
              <a:t>架空线路、电缆线路和车间（室内）线路等</a:t>
            </a:r>
          </a:p>
        </p:txBody>
      </p:sp>
      <p:sp>
        <p:nvSpPr>
          <p:cNvPr id="120839" name="Text Box 7">
            <a:extLst>
              <a:ext uri="{FF2B5EF4-FFF2-40B4-BE49-F238E27FC236}">
                <a16:creationId xmlns:a16="http://schemas.microsoft.com/office/drawing/2014/main" id="{B94911F7-59F6-40AD-8451-40A639D0C50F}"/>
              </a:ext>
            </a:extLst>
          </p:cNvPr>
          <p:cNvSpPr txBox="1">
            <a:spLocks noChangeArrowheads="1"/>
          </p:cNvSpPr>
          <p:nvPr/>
        </p:nvSpPr>
        <p:spPr bwMode="auto">
          <a:xfrm>
            <a:off x="323850" y="6021388"/>
            <a:ext cx="7162800" cy="5286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FF3300"/>
                </a:solidFill>
                <a:latin typeface="黑体" panose="02010609060101010101" pitchFamily="49" charset="-122"/>
                <a:ea typeface="黑体" panose="02010609060101010101" pitchFamily="49" charset="-122"/>
              </a:rPr>
              <a:t>按接线方式：</a:t>
            </a:r>
            <a:r>
              <a:rPr lang="zh-CN" altLang="en-US" sz="2800" b="1">
                <a:latin typeface="黑体" panose="02010609060101010101" pitchFamily="49" charset="-122"/>
                <a:ea typeface="黑体" panose="02010609060101010101" pitchFamily="49" charset="-122"/>
              </a:rPr>
              <a:t>放射式、树干式和环式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0838"/>
                                        </p:tgtEl>
                                        <p:attrNameLst>
                                          <p:attrName>style.visibility</p:attrName>
                                        </p:attrNameLst>
                                      </p:cBhvr>
                                      <p:to>
                                        <p:strVal val="visible"/>
                                      </p:to>
                                    </p:set>
                                    <p:animEffect transition="in" filter="blinds(horizontal)">
                                      <p:cBhvr>
                                        <p:cTn id="7" dur="500"/>
                                        <p:tgtEl>
                                          <p:spTgt spid="1208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0839"/>
                                        </p:tgtEl>
                                        <p:attrNameLst>
                                          <p:attrName>style.visibility</p:attrName>
                                        </p:attrNameLst>
                                      </p:cBhvr>
                                      <p:to>
                                        <p:strVal val="visible"/>
                                      </p:to>
                                    </p:set>
                                    <p:animEffect transition="in" filter="blinds(horizontal)">
                                      <p:cBhvr>
                                        <p:cTn id="12" dur="500"/>
                                        <p:tgtEl>
                                          <p:spTgt spid="120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8" grpId="0" animBg="1"/>
      <p:bldP spid="120839"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5" name="Text Box 2">
            <a:extLst>
              <a:ext uri="{FF2B5EF4-FFF2-40B4-BE49-F238E27FC236}">
                <a16:creationId xmlns:a16="http://schemas.microsoft.com/office/drawing/2014/main" id="{76B28142-9DA0-4600-885E-2A481FF22061}"/>
              </a:ext>
            </a:extLst>
          </p:cNvPr>
          <p:cNvSpPr txBox="1">
            <a:spLocks noChangeArrowheads="1"/>
          </p:cNvSpPr>
          <p:nvPr/>
        </p:nvSpPr>
        <p:spPr bwMode="auto">
          <a:xfrm>
            <a:off x="533400" y="1447800"/>
            <a:ext cx="41910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600" b="1" i="1">
                <a:solidFill>
                  <a:srgbClr val="FF3300"/>
                </a:solidFill>
                <a:latin typeface="Times New Roman" panose="02020603050405020304" pitchFamily="18" charset="0"/>
                <a:ea typeface="黑体" panose="02010609060101010101" pitchFamily="49" charset="-122"/>
              </a:rPr>
              <a:t>拉线：</a:t>
            </a:r>
          </a:p>
          <a:p>
            <a:pPr eaLnBrk="1" hangingPunct="1">
              <a:spcBef>
                <a:spcPct val="50000"/>
              </a:spcBef>
            </a:pPr>
            <a:r>
              <a:rPr kumimoji="1" lang="zh-CN" altLang="en-US" sz="3200" b="1" i="1">
                <a:solidFill>
                  <a:srgbClr val="FF3300"/>
                </a:solidFill>
                <a:latin typeface="Times New Roman" panose="02020603050405020304" pitchFamily="18" charset="0"/>
                <a:ea typeface="黑体" panose="02010609060101010101" pitchFamily="49" charset="-122"/>
              </a:rPr>
              <a:t>作用</a:t>
            </a:r>
            <a:r>
              <a:rPr kumimoji="1" lang="en-US" altLang="zh-CN" sz="3200" b="1" i="1">
                <a:solidFill>
                  <a:srgbClr val="FF3300"/>
                </a:solidFill>
                <a:latin typeface="Times New Roman" panose="02020603050405020304" pitchFamily="18" charset="0"/>
                <a:ea typeface="黑体" panose="02010609060101010101" pitchFamily="49" charset="-122"/>
              </a:rPr>
              <a:t>--</a:t>
            </a:r>
            <a:r>
              <a:rPr kumimoji="1" lang="zh-CN" altLang="en-US" sz="2800" b="1">
                <a:latin typeface="Times New Roman" panose="02020603050405020304" pitchFamily="18" charset="0"/>
                <a:ea typeface="黑体" panose="02010609060101010101" pitchFamily="49" charset="-122"/>
              </a:rPr>
              <a:t>平衡电杆各方面的作用力，并抵抗风压以防止电杆倾倒。</a:t>
            </a:r>
          </a:p>
          <a:p>
            <a:pPr eaLnBrk="1" hangingPunct="1">
              <a:spcBef>
                <a:spcPct val="50000"/>
              </a:spcBef>
            </a:pPr>
            <a:r>
              <a:rPr kumimoji="1" lang="zh-CN" altLang="en-US" sz="2800" b="1">
                <a:latin typeface="Times New Roman" panose="02020603050405020304" pitchFamily="18" charset="0"/>
                <a:ea typeface="黑体" panose="02010609060101010101" pitchFamily="49" charset="-122"/>
              </a:rPr>
              <a:t>多见于</a:t>
            </a:r>
            <a:r>
              <a:rPr kumimoji="1" lang="zh-CN" altLang="en-US" sz="2800" b="1">
                <a:solidFill>
                  <a:srgbClr val="FF3300"/>
                </a:solidFill>
                <a:latin typeface="Times New Roman" panose="02020603050405020304" pitchFamily="18" charset="0"/>
                <a:ea typeface="黑体" panose="02010609060101010101" pitchFamily="49" charset="-122"/>
              </a:rPr>
              <a:t>终端杆、转角杆及分段杆</a:t>
            </a:r>
            <a:r>
              <a:rPr kumimoji="1" lang="zh-CN" altLang="en-US" sz="2800" b="1">
                <a:latin typeface="Times New Roman" panose="02020603050405020304" pitchFamily="18" charset="0"/>
                <a:ea typeface="黑体" panose="02010609060101010101" pitchFamily="49" charset="-122"/>
              </a:rPr>
              <a:t>。</a:t>
            </a:r>
          </a:p>
        </p:txBody>
      </p:sp>
      <p:graphicFrame>
        <p:nvGraphicFramePr>
          <p:cNvPr id="13314" name="Object 3">
            <a:extLst>
              <a:ext uri="{FF2B5EF4-FFF2-40B4-BE49-F238E27FC236}">
                <a16:creationId xmlns:a16="http://schemas.microsoft.com/office/drawing/2014/main" id="{D689D5FE-B4AA-4AE9-83B7-67C0C8F3FA60}"/>
              </a:ext>
            </a:extLst>
          </p:cNvPr>
          <p:cNvGraphicFramePr>
            <a:graphicFrameLocks noChangeAspect="1"/>
          </p:cNvGraphicFramePr>
          <p:nvPr/>
        </p:nvGraphicFramePr>
        <p:xfrm>
          <a:off x="4862513" y="620713"/>
          <a:ext cx="3752850" cy="5907087"/>
        </p:xfrm>
        <a:graphic>
          <a:graphicData uri="http://schemas.openxmlformats.org/presentationml/2006/ole">
            <mc:AlternateContent xmlns:mc="http://schemas.openxmlformats.org/markup-compatibility/2006">
              <mc:Choice xmlns:v="urn:schemas-microsoft-com:vml" Requires="v">
                <p:oleObj name="Bitmap Image" r:id="rId2" imgW="10790476" imgH="16990476" progId="Paint.Picture">
                  <p:embed/>
                </p:oleObj>
              </mc:Choice>
              <mc:Fallback>
                <p:oleObj name="Bitmap Image" r:id="rId2" imgW="10790476" imgH="16990476" progId="Paint.Picture">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513" y="620713"/>
                        <a:ext cx="375285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4338" name="Object 4">
            <a:extLst>
              <a:ext uri="{FF2B5EF4-FFF2-40B4-BE49-F238E27FC236}">
                <a16:creationId xmlns:a16="http://schemas.microsoft.com/office/drawing/2014/main" id="{55FD4962-FC89-43E6-9F29-608F2F952963}"/>
              </a:ext>
            </a:extLst>
          </p:cNvPr>
          <p:cNvGraphicFramePr>
            <a:graphicFrameLocks noChangeAspect="1"/>
          </p:cNvGraphicFramePr>
          <p:nvPr/>
        </p:nvGraphicFramePr>
        <p:xfrm>
          <a:off x="3779838" y="3429000"/>
          <a:ext cx="4895850" cy="3073400"/>
        </p:xfrm>
        <a:graphic>
          <a:graphicData uri="http://schemas.openxmlformats.org/presentationml/2006/ole">
            <mc:AlternateContent xmlns:mc="http://schemas.openxmlformats.org/markup-compatibility/2006">
              <mc:Choice xmlns:v="urn:schemas-microsoft-com:vml" Requires="v">
                <p:oleObj name="Bitmap Image" r:id="rId2" imgW="16619048" imgH="11114286" progId="Paint.Picture">
                  <p:embed/>
                </p:oleObj>
              </mc:Choice>
              <mc:Fallback>
                <p:oleObj name="Bitmap Image" r:id="rId2" imgW="16619048" imgH="11114286"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3429000"/>
                        <a:ext cx="4895850" cy="307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9" name="Rectangle 2">
            <a:extLst>
              <a:ext uri="{FF2B5EF4-FFF2-40B4-BE49-F238E27FC236}">
                <a16:creationId xmlns:a16="http://schemas.microsoft.com/office/drawing/2014/main" id="{6AC54D0F-AA67-4531-9191-1D5ED4D44E3D}"/>
              </a:ext>
            </a:extLst>
          </p:cNvPr>
          <p:cNvSpPr>
            <a:spLocks noGrp="1" noChangeArrowheads="1"/>
          </p:cNvSpPr>
          <p:nvPr>
            <p:ph type="title"/>
          </p:nvPr>
        </p:nvSpPr>
        <p:spPr>
          <a:xfrm>
            <a:off x="323850" y="692150"/>
            <a:ext cx="4535488" cy="457200"/>
          </a:xfrm>
        </p:spPr>
        <p:txBody>
          <a:bodyPr/>
          <a:lstStyle/>
          <a:p>
            <a:pPr algn="l" eaLnBrk="1" hangingPunct="1"/>
            <a:r>
              <a:rPr lang="zh-CN" altLang="en-US" sz="3200" b="1" i="1">
                <a:solidFill>
                  <a:srgbClr val="FF3300"/>
                </a:solidFill>
                <a:ea typeface="黑体" panose="02010609060101010101" pitchFamily="49" charset="-122"/>
              </a:rPr>
              <a:t>线路绝缘子和金具</a:t>
            </a:r>
          </a:p>
        </p:txBody>
      </p:sp>
      <p:sp>
        <p:nvSpPr>
          <p:cNvPr id="14340" name="Text Box 3">
            <a:extLst>
              <a:ext uri="{FF2B5EF4-FFF2-40B4-BE49-F238E27FC236}">
                <a16:creationId xmlns:a16="http://schemas.microsoft.com/office/drawing/2014/main" id="{BE14B2D2-51C4-4C6F-AC98-1DDDFA32C6C3}"/>
              </a:ext>
            </a:extLst>
          </p:cNvPr>
          <p:cNvSpPr txBox="1">
            <a:spLocks noChangeArrowheads="1"/>
          </p:cNvSpPr>
          <p:nvPr/>
        </p:nvSpPr>
        <p:spPr bwMode="auto">
          <a:xfrm>
            <a:off x="304800" y="1295400"/>
            <a:ext cx="8534400" cy="409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0000FF"/>
                </a:solidFill>
                <a:latin typeface="Times New Roman" panose="02020603050405020304" pitchFamily="18" charset="0"/>
                <a:ea typeface="黑体" panose="02010609060101010101" pitchFamily="49" charset="-122"/>
              </a:rPr>
              <a:t>绝缘子：</a:t>
            </a:r>
            <a:r>
              <a:rPr kumimoji="1" lang="zh-CN" altLang="en-US" sz="2800" b="1">
                <a:latin typeface="Times New Roman" panose="02020603050405020304" pitchFamily="18" charset="0"/>
                <a:ea typeface="黑体" panose="02010609060101010101" pitchFamily="49" charset="-122"/>
              </a:rPr>
              <a:t>又称</a:t>
            </a:r>
            <a:r>
              <a:rPr kumimoji="1" lang="zh-CN" altLang="en-US" sz="2800" b="1">
                <a:solidFill>
                  <a:srgbClr val="0000FF"/>
                </a:solidFill>
                <a:latin typeface="Times New Roman" panose="02020603050405020304" pitchFamily="18" charset="0"/>
                <a:ea typeface="黑体" panose="02010609060101010101" pitchFamily="49" charset="-122"/>
              </a:rPr>
              <a:t>瓷瓶</a:t>
            </a:r>
            <a:r>
              <a:rPr kumimoji="1" lang="zh-CN" altLang="en-US" sz="2800" b="1">
                <a:latin typeface="Times New Roman" panose="02020603050405020304" pitchFamily="18" charset="0"/>
                <a:ea typeface="黑体" panose="02010609060101010101" pitchFamily="49" charset="-122"/>
              </a:rPr>
              <a:t>，</a:t>
            </a:r>
            <a:r>
              <a:rPr kumimoji="1" lang="zh-CN" altLang="en-US" sz="2400" b="1">
                <a:latin typeface="Times New Roman" panose="02020603050405020304" pitchFamily="18" charset="0"/>
                <a:ea typeface="黑体" panose="02010609060101010101" pitchFamily="49" charset="-122"/>
              </a:rPr>
              <a:t>绕路绝缘子用来将导体固定在电杆上，使导线与电杆绝缘。</a:t>
            </a:r>
          </a:p>
          <a:p>
            <a:pPr eaLnBrk="1" hangingPunct="1">
              <a:spcBef>
                <a:spcPct val="50000"/>
              </a:spcBef>
            </a:pPr>
            <a:r>
              <a:rPr kumimoji="1" lang="zh-CN" altLang="en-US" sz="2800" b="1">
                <a:latin typeface="Times New Roman" panose="02020603050405020304" pitchFamily="18" charset="0"/>
                <a:ea typeface="黑体" panose="02010609060101010101" pitchFamily="49" charset="-122"/>
              </a:rPr>
              <a:t>按电压高低分：</a:t>
            </a:r>
            <a:r>
              <a:rPr kumimoji="1" lang="zh-CN" altLang="en-US" sz="2400" b="1">
                <a:solidFill>
                  <a:srgbClr val="FF3300"/>
                </a:solidFill>
                <a:latin typeface="Times New Roman" panose="02020603050405020304" pitchFamily="18" charset="0"/>
                <a:ea typeface="黑体" panose="02010609060101010101" pitchFamily="49" charset="-122"/>
              </a:rPr>
              <a:t>低压绝缘子和高压绝缘子</a:t>
            </a:r>
            <a:r>
              <a:rPr kumimoji="1" lang="zh-CN" altLang="en-US" sz="2400" b="1">
                <a:latin typeface="Times New Roman" panose="02020603050405020304" pitchFamily="18" charset="0"/>
                <a:ea typeface="黑体" panose="02010609060101010101" pitchFamily="49" charset="-122"/>
              </a:rPr>
              <a:t>。</a:t>
            </a:r>
          </a:p>
          <a:p>
            <a:pPr eaLnBrk="1" hangingPunct="1">
              <a:spcBef>
                <a:spcPct val="50000"/>
              </a:spcBef>
            </a:pPr>
            <a:r>
              <a:rPr kumimoji="1" lang="zh-CN" altLang="en-US" sz="2800" b="1">
                <a:latin typeface="Times New Roman" panose="02020603050405020304" pitchFamily="18" charset="0"/>
                <a:ea typeface="黑体" panose="02010609060101010101" pitchFamily="49" charset="-122"/>
              </a:rPr>
              <a:t>要求：绝缘子要具有一定</a:t>
            </a:r>
          </a:p>
          <a:p>
            <a:pPr eaLnBrk="1" hangingPunct="1">
              <a:spcBef>
                <a:spcPct val="50000"/>
              </a:spcBef>
            </a:pPr>
            <a:r>
              <a:rPr kumimoji="1" lang="zh-CN" altLang="en-US" sz="2800" b="1">
                <a:solidFill>
                  <a:srgbClr val="FF3300"/>
                </a:solidFill>
                <a:latin typeface="Times New Roman" panose="02020603050405020304" pitchFamily="18" charset="0"/>
                <a:ea typeface="黑体" panose="02010609060101010101" pitchFamily="49" charset="-122"/>
              </a:rPr>
              <a:t>电气绝缘强度</a:t>
            </a:r>
            <a:r>
              <a:rPr kumimoji="1" lang="zh-CN" altLang="en-US" sz="2800" b="1">
                <a:latin typeface="Times New Roman" panose="02020603050405020304" pitchFamily="18" charset="0"/>
                <a:ea typeface="黑体" panose="02010609060101010101" pitchFamily="49" charset="-122"/>
              </a:rPr>
              <a:t>，</a:t>
            </a:r>
          </a:p>
          <a:p>
            <a:pPr eaLnBrk="1" hangingPunct="1">
              <a:spcBef>
                <a:spcPct val="50000"/>
              </a:spcBef>
            </a:pPr>
            <a:r>
              <a:rPr kumimoji="1" lang="zh-CN" altLang="en-US" sz="2800" b="1">
                <a:latin typeface="Times New Roman" panose="02020603050405020304" pitchFamily="18" charset="0"/>
                <a:ea typeface="黑体" panose="02010609060101010101" pitchFamily="49" charset="-122"/>
              </a:rPr>
              <a:t>又要具有足够的</a:t>
            </a:r>
          </a:p>
          <a:p>
            <a:pPr eaLnBrk="1" hangingPunct="1">
              <a:spcBef>
                <a:spcPct val="50000"/>
              </a:spcBef>
            </a:pPr>
            <a:r>
              <a:rPr kumimoji="1" lang="zh-CN" altLang="en-US" sz="2800" b="1">
                <a:solidFill>
                  <a:srgbClr val="FF3300"/>
                </a:solidFill>
                <a:latin typeface="Times New Roman" panose="02020603050405020304" pitchFamily="18" charset="0"/>
                <a:ea typeface="黑体" panose="02010609060101010101" pitchFamily="49" charset="-122"/>
              </a:rPr>
              <a:t>机械强度</a:t>
            </a:r>
            <a:r>
              <a:rPr kumimoji="1" lang="zh-CN" altLang="en-US" sz="2800" b="1">
                <a:latin typeface="Times New Roman" panose="02020603050405020304" pitchFamily="18" charset="0"/>
                <a:ea typeface="黑体" panose="02010609060101010101" pitchFamily="49" charset="-122"/>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6082" name="Picture 4" descr="cptu5">
            <a:extLst>
              <a:ext uri="{FF2B5EF4-FFF2-40B4-BE49-F238E27FC236}">
                <a16:creationId xmlns:a16="http://schemas.microsoft.com/office/drawing/2014/main" id="{E17AD8BA-1F41-4B23-A1D0-5FFCD174B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6382"/>
          <a:stretch>
            <a:fillRect/>
          </a:stretch>
        </p:blipFill>
        <p:spPr bwMode="auto">
          <a:xfrm>
            <a:off x="539750" y="1484313"/>
            <a:ext cx="3132138"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5" descr="15200608051549541401765">
            <a:extLst>
              <a:ext uri="{FF2B5EF4-FFF2-40B4-BE49-F238E27FC236}">
                <a16:creationId xmlns:a16="http://schemas.microsoft.com/office/drawing/2014/main" id="{81E2C18A-A257-4303-97F0-7267023C7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3357563"/>
            <a:ext cx="3044825"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6" descr="200993045710">
            <a:extLst>
              <a:ext uri="{FF2B5EF4-FFF2-40B4-BE49-F238E27FC236}">
                <a16:creationId xmlns:a16="http://schemas.microsoft.com/office/drawing/2014/main" id="{D59411E2-F7C8-46B3-9EA9-BEA6FE7E33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861" t="7556" r="7962" b="4250"/>
          <a:stretch>
            <a:fillRect/>
          </a:stretch>
        </p:blipFill>
        <p:spPr bwMode="auto">
          <a:xfrm>
            <a:off x="5867400" y="1557338"/>
            <a:ext cx="2705100"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7" descr="xp">
            <a:extLst>
              <a:ext uri="{FF2B5EF4-FFF2-40B4-BE49-F238E27FC236}">
                <a16:creationId xmlns:a16="http://schemas.microsoft.com/office/drawing/2014/main" id="{D1AC80AE-FF65-4F00-8F06-CD7FB5EE20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9273" t="61040" r="11429" b="7053"/>
          <a:stretch>
            <a:fillRect/>
          </a:stretch>
        </p:blipFill>
        <p:spPr bwMode="auto">
          <a:xfrm>
            <a:off x="3348038" y="3860800"/>
            <a:ext cx="2455862" cy="271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Rectangle 9">
            <a:extLst>
              <a:ext uri="{FF2B5EF4-FFF2-40B4-BE49-F238E27FC236}">
                <a16:creationId xmlns:a16="http://schemas.microsoft.com/office/drawing/2014/main" id="{25D81214-4E6D-4E03-B45F-9F51D29ECFD3}"/>
              </a:ext>
            </a:extLst>
          </p:cNvPr>
          <p:cNvSpPr>
            <a:spLocks noGrp="1" noChangeArrowheads="1"/>
          </p:cNvSpPr>
          <p:nvPr>
            <p:ph type="title"/>
          </p:nvPr>
        </p:nvSpPr>
        <p:spPr>
          <a:noFill/>
        </p:spPr>
        <p:txBody>
          <a:bodyPr/>
          <a:lstStyle/>
          <a:p>
            <a:pPr algn="l" eaLnBrk="1" hangingPunct="1"/>
            <a:r>
              <a:rPr lang="zh-CN" altLang="en-US" sz="3200" b="1" i="1">
                <a:solidFill>
                  <a:srgbClr val="FF3300"/>
                </a:solidFill>
                <a:ea typeface="黑体" panose="02010609060101010101" pitchFamily="49" charset="-122"/>
              </a:rPr>
              <a:t>线路绝缘子和金具</a:t>
            </a:r>
          </a:p>
        </p:txBody>
      </p:sp>
      <p:pic>
        <p:nvPicPr>
          <p:cNvPr id="46087" name="Picture 10" descr="cptu1">
            <a:extLst>
              <a:ext uri="{FF2B5EF4-FFF2-40B4-BE49-F238E27FC236}">
                <a16:creationId xmlns:a16="http://schemas.microsoft.com/office/drawing/2014/main" id="{DDA4A282-2CF7-4A68-8D0A-5EE257925D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1052513"/>
            <a:ext cx="244792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Picture 11" descr="cptu2">
            <a:extLst>
              <a:ext uri="{FF2B5EF4-FFF2-40B4-BE49-F238E27FC236}">
                <a16:creationId xmlns:a16="http://schemas.microsoft.com/office/drawing/2014/main" id="{9494B0B6-C96B-45EF-BF4B-BF67B7B514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5963" y="5157788"/>
            <a:ext cx="29718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3" name="Text Box 2">
            <a:extLst>
              <a:ext uri="{FF2B5EF4-FFF2-40B4-BE49-F238E27FC236}">
                <a16:creationId xmlns:a16="http://schemas.microsoft.com/office/drawing/2014/main" id="{30EDC4C0-5709-4F45-81EB-388E3FFDF5B6}"/>
              </a:ext>
            </a:extLst>
          </p:cNvPr>
          <p:cNvSpPr txBox="1">
            <a:spLocks noChangeArrowheads="1"/>
          </p:cNvSpPr>
          <p:nvPr/>
        </p:nvSpPr>
        <p:spPr bwMode="auto">
          <a:xfrm>
            <a:off x="457200" y="609600"/>
            <a:ext cx="8077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0000FF"/>
                </a:solidFill>
                <a:latin typeface="Times New Roman" panose="02020603050405020304" pitchFamily="18" charset="0"/>
                <a:ea typeface="黑体" panose="02010609060101010101" pitchFamily="49" charset="-122"/>
              </a:rPr>
              <a:t>金具：</a:t>
            </a:r>
            <a:r>
              <a:rPr kumimoji="1" lang="zh-CN" altLang="en-US" sz="2800" b="1">
                <a:latin typeface="Times New Roman" panose="02020603050405020304" pitchFamily="18" charset="0"/>
                <a:ea typeface="黑体" panose="02010609060101010101" pitchFamily="49" charset="-122"/>
              </a:rPr>
              <a:t>是用来连接导线、安装横担和绝缘子等的金属附件。</a:t>
            </a:r>
          </a:p>
        </p:txBody>
      </p:sp>
      <p:graphicFrame>
        <p:nvGraphicFramePr>
          <p:cNvPr id="15362" name="Object 3">
            <a:extLst>
              <a:ext uri="{FF2B5EF4-FFF2-40B4-BE49-F238E27FC236}">
                <a16:creationId xmlns:a16="http://schemas.microsoft.com/office/drawing/2014/main" id="{66E8D20D-24FF-4BD7-A048-02CD66414E84}"/>
              </a:ext>
            </a:extLst>
          </p:cNvPr>
          <p:cNvGraphicFramePr>
            <a:graphicFrameLocks noChangeAspect="1"/>
          </p:cNvGraphicFramePr>
          <p:nvPr/>
        </p:nvGraphicFramePr>
        <p:xfrm>
          <a:off x="539750" y="1816100"/>
          <a:ext cx="4537075" cy="4821238"/>
        </p:xfrm>
        <a:graphic>
          <a:graphicData uri="http://schemas.openxmlformats.org/presentationml/2006/ole">
            <mc:AlternateContent xmlns:mc="http://schemas.openxmlformats.org/markup-compatibility/2006">
              <mc:Choice xmlns:v="urn:schemas-microsoft-com:vml" Requires="v">
                <p:oleObj name="Bitmap Image" r:id="rId2" imgW="15980952" imgH="16680603" progId="Paint.Picture">
                  <p:embed/>
                </p:oleObj>
              </mc:Choice>
              <mc:Fallback>
                <p:oleObj name="Bitmap Image" r:id="rId2" imgW="15980952" imgH="16680603" progId="Paint.Picture">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816100"/>
                        <a:ext cx="4537075" cy="482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364" name="Picture 1029" descr="20091227155329569">
            <a:extLst>
              <a:ext uri="{FF2B5EF4-FFF2-40B4-BE49-F238E27FC236}">
                <a16:creationId xmlns:a16="http://schemas.microsoft.com/office/drawing/2014/main" id="{8EEF78CF-37B4-41F4-9021-1FFA5E272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3789363"/>
            <a:ext cx="3490912" cy="223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ext Box 1030">
            <a:extLst>
              <a:ext uri="{FF2B5EF4-FFF2-40B4-BE49-F238E27FC236}">
                <a16:creationId xmlns:a16="http://schemas.microsoft.com/office/drawing/2014/main" id="{8931E60D-AE87-4287-BEBA-01BBDF7BD013}"/>
              </a:ext>
            </a:extLst>
          </p:cNvPr>
          <p:cNvSpPr txBox="1">
            <a:spLocks noChangeArrowheads="1"/>
          </p:cNvSpPr>
          <p:nvPr/>
        </p:nvSpPr>
        <p:spPr bwMode="auto">
          <a:xfrm>
            <a:off x="5508625" y="6165850"/>
            <a:ext cx="3411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bIns="0">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3333FF"/>
                </a:solidFill>
                <a:ea typeface="黑体" panose="02010609060101010101" pitchFamily="49" charset="-122"/>
              </a:rPr>
              <a:t>架空线金具之</a:t>
            </a:r>
            <a:r>
              <a:rPr lang="en-US" altLang="zh-CN" b="1">
                <a:solidFill>
                  <a:srgbClr val="3333FF"/>
                </a:solidFill>
                <a:ea typeface="黑体" panose="02010609060101010101" pitchFamily="49" charset="-122"/>
              </a:rPr>
              <a:t>---</a:t>
            </a:r>
            <a:r>
              <a:rPr lang="zh-CN" altLang="en-US" b="1">
                <a:solidFill>
                  <a:srgbClr val="3333FF"/>
                </a:solidFill>
                <a:ea typeface="黑体" panose="02010609060101010101" pitchFamily="49" charset="-122"/>
              </a:rPr>
              <a:t>绝缘耐张线夹</a:t>
            </a:r>
          </a:p>
        </p:txBody>
      </p:sp>
      <p:sp>
        <p:nvSpPr>
          <p:cNvPr id="15366" name="Rectangle 1031">
            <a:extLst>
              <a:ext uri="{FF2B5EF4-FFF2-40B4-BE49-F238E27FC236}">
                <a16:creationId xmlns:a16="http://schemas.microsoft.com/office/drawing/2014/main" id="{58ABD70D-41C4-4FBF-B129-82EAEFD5B6A2}"/>
              </a:ext>
            </a:extLst>
          </p:cNvPr>
          <p:cNvSpPr>
            <a:spLocks noChangeArrowheads="1"/>
          </p:cNvSpPr>
          <p:nvPr/>
        </p:nvSpPr>
        <p:spPr bwMode="auto">
          <a:xfrm>
            <a:off x="5148263" y="1484313"/>
            <a:ext cx="3995737"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9900"/>
                </a:solidFill>
                <a:ea typeface="黑体" panose="02010609060101010101" pitchFamily="49" charset="-122"/>
              </a:rPr>
              <a:t>作用：</a:t>
            </a:r>
            <a:r>
              <a:rPr lang="zh-CN" altLang="en-US" sz="2400" b="1">
                <a:ea typeface="黑体" panose="02010609060101010101" pitchFamily="49" charset="-122"/>
              </a:rPr>
              <a:t>悬挂、耐张、固定、防震、连接等</a:t>
            </a:r>
          </a:p>
          <a:p>
            <a:pPr eaLnBrk="1" hangingPunct="1"/>
            <a:r>
              <a:rPr lang="zh-CN" altLang="en-US" sz="2400" b="1">
                <a:solidFill>
                  <a:srgbClr val="009900"/>
                </a:solidFill>
                <a:ea typeface="黑体" panose="02010609060101010101" pitchFamily="49" charset="-122"/>
              </a:rPr>
              <a:t>分类：</a:t>
            </a:r>
            <a:r>
              <a:rPr lang="zh-CN" altLang="en-US" sz="2400" b="1">
                <a:ea typeface="黑体" panose="02010609060101010101" pitchFamily="49" charset="-122"/>
              </a:rPr>
              <a:t>悬垂线夹、耐张线夹、接续金具、防震金具</a:t>
            </a:r>
          </a:p>
        </p:txBody>
      </p:sp>
      <p:sp>
        <p:nvSpPr>
          <p:cNvPr id="15367" name="TextBox 6">
            <a:extLst>
              <a:ext uri="{FF2B5EF4-FFF2-40B4-BE49-F238E27FC236}">
                <a16:creationId xmlns:a16="http://schemas.microsoft.com/office/drawing/2014/main" id="{98227B74-37FE-42A3-80E8-6D3CDF66E5F3}"/>
              </a:ext>
            </a:extLst>
          </p:cNvPr>
          <p:cNvSpPr txBox="1">
            <a:spLocks noChangeArrowheads="1"/>
          </p:cNvSpPr>
          <p:nvPr/>
        </p:nvSpPr>
        <p:spPr bwMode="auto">
          <a:xfrm>
            <a:off x="5292725" y="3141663"/>
            <a:ext cx="35274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1400" b="1">
                <a:latin typeface="楷体" panose="02010609060101010101" pitchFamily="49" charset="-122"/>
                <a:ea typeface="楷体" panose="02010609060101010101" pitchFamily="49" charset="-122"/>
              </a:rPr>
              <a:t>耐张线夹常常在电力线路终端杆型、分支杆型、耐张杆型、转角杆型处使用</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26B114C-A69C-48E2-B34B-8021B33E912C}"/>
              </a:ext>
            </a:extLst>
          </p:cNvPr>
          <p:cNvSpPr>
            <a:spLocks noGrp="1" noChangeArrowheads="1"/>
          </p:cNvSpPr>
          <p:nvPr>
            <p:ph type="title"/>
          </p:nvPr>
        </p:nvSpPr>
        <p:spPr>
          <a:xfrm>
            <a:off x="304800" y="609600"/>
            <a:ext cx="5562600" cy="457200"/>
          </a:xfrm>
        </p:spPr>
        <p:txBody>
          <a:bodyPr/>
          <a:lstStyle/>
          <a:p>
            <a:pPr algn="l" eaLnBrk="1" hangingPunct="1"/>
            <a:r>
              <a:rPr lang="en-US" altLang="zh-CN" sz="3200" b="1">
                <a:latin typeface="黑体" panose="02010609060101010101" pitchFamily="49" charset="-122"/>
                <a:ea typeface="黑体" panose="02010609060101010101" pitchFamily="49" charset="-122"/>
              </a:rPr>
              <a:t>5.2.2 </a:t>
            </a:r>
            <a:r>
              <a:rPr lang="zh-CN" altLang="en-US" sz="3200" b="1">
                <a:latin typeface="黑体" panose="02010609060101010101" pitchFamily="49" charset="-122"/>
                <a:ea typeface="黑体" panose="02010609060101010101" pitchFamily="49" charset="-122"/>
              </a:rPr>
              <a:t>架空线路的敷设</a:t>
            </a:r>
          </a:p>
        </p:txBody>
      </p:sp>
      <p:sp>
        <p:nvSpPr>
          <p:cNvPr id="47107" name="Text Box 3">
            <a:extLst>
              <a:ext uri="{FF2B5EF4-FFF2-40B4-BE49-F238E27FC236}">
                <a16:creationId xmlns:a16="http://schemas.microsoft.com/office/drawing/2014/main" id="{AF190853-A1B9-4B09-AF53-DC7628C33B47}"/>
              </a:ext>
            </a:extLst>
          </p:cNvPr>
          <p:cNvSpPr txBox="1">
            <a:spLocks noChangeArrowheads="1"/>
          </p:cNvSpPr>
          <p:nvPr/>
        </p:nvSpPr>
        <p:spPr bwMode="auto">
          <a:xfrm>
            <a:off x="381000" y="7620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zh-CN" sz="2400">
              <a:latin typeface="Times New Roman" panose="02020603050405020304" pitchFamily="18" charset="0"/>
            </a:endParaRPr>
          </a:p>
        </p:txBody>
      </p:sp>
      <p:sp>
        <p:nvSpPr>
          <p:cNvPr id="139268" name="Text Box 4">
            <a:extLst>
              <a:ext uri="{FF2B5EF4-FFF2-40B4-BE49-F238E27FC236}">
                <a16:creationId xmlns:a16="http://schemas.microsoft.com/office/drawing/2014/main" id="{E9FF9E84-77A9-427D-B4E6-139459CD879D}"/>
              </a:ext>
            </a:extLst>
          </p:cNvPr>
          <p:cNvSpPr txBox="1">
            <a:spLocks noChangeArrowheads="1"/>
          </p:cNvSpPr>
          <p:nvPr/>
        </p:nvSpPr>
        <p:spPr bwMode="auto">
          <a:xfrm>
            <a:off x="468313" y="1484313"/>
            <a:ext cx="8280400" cy="464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FF3300"/>
                </a:solidFill>
                <a:latin typeface="黑体" panose="02010609060101010101" pitchFamily="49" charset="-122"/>
                <a:ea typeface="黑体" panose="02010609060101010101" pitchFamily="49" charset="-122"/>
              </a:rPr>
              <a:t>架空线路路径的选择，考虑原则：</a:t>
            </a:r>
          </a:p>
          <a:p>
            <a:pPr eaLnBrk="1" hangingPunct="1">
              <a:spcBef>
                <a:spcPct val="50000"/>
              </a:spcBef>
            </a:pPr>
            <a:r>
              <a:rPr kumimoji="1" lang="en-US" altLang="zh-CN" sz="2800" b="1">
                <a:latin typeface="黑体" panose="02010609060101010101" pitchFamily="49" charset="-122"/>
                <a:ea typeface="黑体" panose="02010609060101010101" pitchFamily="49" charset="-122"/>
              </a:rPr>
              <a:t>1</a:t>
            </a:r>
            <a:r>
              <a:rPr kumimoji="1" lang="zh-CN" altLang="en-US" sz="2800" b="1">
                <a:latin typeface="黑体" panose="02010609060101010101" pitchFamily="49" charset="-122"/>
                <a:ea typeface="黑体" panose="02010609060101010101" pitchFamily="49" charset="-122"/>
              </a:rPr>
              <a:t>、路径要</a:t>
            </a:r>
            <a:r>
              <a:rPr kumimoji="1" lang="zh-CN" altLang="en-US" sz="2800" b="1">
                <a:solidFill>
                  <a:srgbClr val="FF3300"/>
                </a:solidFill>
                <a:latin typeface="黑体" panose="02010609060101010101" pitchFamily="49" charset="-122"/>
                <a:ea typeface="黑体" panose="02010609060101010101" pitchFamily="49" charset="-122"/>
              </a:rPr>
              <a:t>短</a:t>
            </a:r>
            <a:r>
              <a:rPr kumimoji="1" lang="zh-CN" altLang="en-US" sz="2800" b="1">
                <a:latin typeface="黑体" panose="02010609060101010101" pitchFamily="49" charset="-122"/>
                <a:ea typeface="黑体" panose="02010609060101010101" pitchFamily="49" charset="-122"/>
              </a:rPr>
              <a:t>，尽量</a:t>
            </a:r>
            <a:r>
              <a:rPr kumimoji="1" lang="zh-CN" altLang="en-US" sz="2800" b="1">
                <a:solidFill>
                  <a:srgbClr val="FF3300"/>
                </a:solidFill>
                <a:latin typeface="黑体" panose="02010609060101010101" pitchFamily="49" charset="-122"/>
                <a:ea typeface="黑体" panose="02010609060101010101" pitchFamily="49" charset="-122"/>
              </a:rPr>
              <a:t>减少转角</a:t>
            </a:r>
            <a:r>
              <a:rPr kumimoji="1" lang="zh-CN" altLang="en-US" sz="2800" b="1">
                <a:latin typeface="黑体" panose="02010609060101010101" pitchFamily="49" charset="-122"/>
                <a:ea typeface="黑体" panose="02010609060101010101" pitchFamily="49" charset="-122"/>
              </a:rPr>
              <a:t>，减少与其他设施</a:t>
            </a:r>
            <a:r>
              <a:rPr kumimoji="1" lang="zh-CN" altLang="en-US" sz="2800" b="1">
                <a:solidFill>
                  <a:srgbClr val="FF3300"/>
                </a:solidFill>
                <a:latin typeface="黑体" panose="02010609060101010101" pitchFamily="49" charset="-122"/>
                <a:ea typeface="黑体" panose="02010609060101010101" pitchFamily="49" charset="-122"/>
              </a:rPr>
              <a:t>交叉</a:t>
            </a:r>
            <a:r>
              <a:rPr kumimoji="1" lang="zh-CN" altLang="en-US" sz="2800" b="1">
                <a:latin typeface="黑体" panose="02010609060101010101" pitchFamily="49" charset="-122"/>
                <a:ea typeface="黑体" panose="02010609060101010101" pitchFamily="49" charset="-122"/>
              </a:rPr>
              <a:t>；</a:t>
            </a:r>
          </a:p>
          <a:p>
            <a:pPr eaLnBrk="1" hangingPunct="1">
              <a:spcBef>
                <a:spcPct val="50000"/>
              </a:spcBef>
            </a:pPr>
            <a:r>
              <a:rPr kumimoji="1" lang="en-US" altLang="zh-CN" sz="2800" b="1">
                <a:latin typeface="黑体" panose="02010609060101010101" pitchFamily="49" charset="-122"/>
                <a:ea typeface="黑体" panose="02010609060101010101" pitchFamily="49" charset="-122"/>
              </a:rPr>
              <a:t>2</a:t>
            </a:r>
            <a:r>
              <a:rPr kumimoji="1" lang="zh-CN" altLang="en-US" sz="2800" b="1">
                <a:latin typeface="黑体" panose="02010609060101010101" pitchFamily="49" charset="-122"/>
                <a:ea typeface="黑体" panose="02010609060101010101" pitchFamily="49" charset="-122"/>
              </a:rPr>
              <a:t>、尽量</a:t>
            </a:r>
            <a:r>
              <a:rPr kumimoji="1" lang="zh-CN" altLang="en-US" sz="2800" b="1">
                <a:solidFill>
                  <a:srgbClr val="FF3300"/>
                </a:solidFill>
                <a:latin typeface="黑体" panose="02010609060101010101" pitchFamily="49" charset="-122"/>
                <a:ea typeface="黑体" panose="02010609060101010101" pitchFamily="49" charset="-122"/>
              </a:rPr>
              <a:t>避开</a:t>
            </a:r>
            <a:r>
              <a:rPr kumimoji="1" lang="zh-CN" altLang="en-US" sz="2800" b="1">
                <a:latin typeface="黑体" panose="02010609060101010101" pitchFamily="49" charset="-122"/>
                <a:ea typeface="黑体" panose="02010609060101010101" pitchFamily="49" charset="-122"/>
              </a:rPr>
              <a:t>河洼、雨水冲刷地带、不良地质地区及易燃、易爆危险场所；</a:t>
            </a:r>
          </a:p>
          <a:p>
            <a:pPr eaLnBrk="1" hangingPunct="1">
              <a:spcBef>
                <a:spcPct val="50000"/>
              </a:spcBef>
            </a:pPr>
            <a:r>
              <a:rPr kumimoji="1" lang="en-US" altLang="zh-CN" sz="2800" b="1">
                <a:latin typeface="黑体" panose="02010609060101010101" pitchFamily="49" charset="-122"/>
                <a:ea typeface="黑体" panose="02010609060101010101" pitchFamily="49" charset="-122"/>
              </a:rPr>
              <a:t>3</a:t>
            </a:r>
            <a:r>
              <a:rPr kumimoji="1" lang="zh-CN" altLang="en-US" sz="2800" b="1">
                <a:latin typeface="黑体" panose="02010609060101010101" pitchFamily="49" charset="-122"/>
                <a:ea typeface="黑体" panose="02010609060101010101" pitchFamily="49" charset="-122"/>
              </a:rPr>
              <a:t>、不应引起机耕、交通和人行困难；</a:t>
            </a:r>
          </a:p>
          <a:p>
            <a:pPr eaLnBrk="1" hangingPunct="1">
              <a:spcBef>
                <a:spcPct val="50000"/>
              </a:spcBef>
            </a:pPr>
            <a:r>
              <a:rPr kumimoji="1" lang="en-US" altLang="zh-CN" sz="2800" b="1">
                <a:latin typeface="黑体" panose="02010609060101010101" pitchFamily="49" charset="-122"/>
                <a:ea typeface="黑体" panose="02010609060101010101" pitchFamily="49" charset="-122"/>
              </a:rPr>
              <a:t>4</a:t>
            </a:r>
            <a:r>
              <a:rPr kumimoji="1" lang="zh-CN" altLang="en-US" sz="2800" b="1">
                <a:latin typeface="黑体" panose="02010609060101010101" pitchFamily="49" charset="-122"/>
                <a:ea typeface="黑体" panose="02010609060101010101" pitchFamily="49" charset="-122"/>
              </a:rPr>
              <a:t>、</a:t>
            </a:r>
            <a:r>
              <a:rPr kumimoji="1" lang="zh-CN" altLang="en-US" sz="2800" b="1">
                <a:solidFill>
                  <a:srgbClr val="FF3300"/>
                </a:solidFill>
                <a:latin typeface="黑体" panose="02010609060101010101" pitchFamily="49" charset="-122"/>
                <a:ea typeface="黑体" panose="02010609060101010101" pitchFamily="49" charset="-122"/>
              </a:rPr>
              <a:t>不宜跨越房屋</a:t>
            </a:r>
            <a:r>
              <a:rPr kumimoji="1" lang="zh-CN" altLang="en-US" sz="2800" b="1">
                <a:latin typeface="黑体" panose="02010609060101010101" pitchFamily="49" charset="-122"/>
                <a:ea typeface="黑体" panose="02010609060101010101" pitchFamily="49" charset="-122"/>
              </a:rPr>
              <a:t>，与建筑物保持一定安全距离；</a:t>
            </a:r>
          </a:p>
          <a:p>
            <a:pPr eaLnBrk="1" hangingPunct="1">
              <a:spcBef>
                <a:spcPct val="50000"/>
              </a:spcBef>
            </a:pPr>
            <a:r>
              <a:rPr kumimoji="1" lang="en-US" altLang="zh-CN" sz="2800" b="1">
                <a:latin typeface="黑体" panose="02010609060101010101" pitchFamily="49" charset="-122"/>
                <a:ea typeface="黑体" panose="02010609060101010101" pitchFamily="49" charset="-122"/>
              </a:rPr>
              <a:t>5</a:t>
            </a:r>
            <a:r>
              <a:rPr kumimoji="1" lang="zh-CN" altLang="en-US" sz="2800" b="1">
                <a:latin typeface="黑体" panose="02010609060101010101" pitchFamily="49" charset="-122"/>
                <a:ea typeface="黑体" panose="02010609060101010101" pitchFamily="49" charset="-122"/>
              </a:rPr>
              <a:t>、与工厂和城镇总体规划协调配合，考虑今后发展。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9268"/>
                                        </p:tgtEl>
                                        <p:attrNameLst>
                                          <p:attrName>style.visibility</p:attrName>
                                        </p:attrNameLst>
                                      </p:cBhvr>
                                      <p:to>
                                        <p:strVal val="visible"/>
                                      </p:to>
                                    </p:set>
                                    <p:animEffect transition="in" filter="checkerboard(across)">
                                      <p:cBhvr>
                                        <p:cTn id="7" dur="500"/>
                                        <p:tgtEl>
                                          <p:spTgt spid="139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8"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7" name="Text Box 2">
            <a:extLst>
              <a:ext uri="{FF2B5EF4-FFF2-40B4-BE49-F238E27FC236}">
                <a16:creationId xmlns:a16="http://schemas.microsoft.com/office/drawing/2014/main" id="{B4150172-3F98-4B82-A938-7A6ECC421F96}"/>
              </a:ext>
            </a:extLst>
          </p:cNvPr>
          <p:cNvSpPr txBox="1">
            <a:spLocks noChangeArrowheads="1"/>
          </p:cNvSpPr>
          <p:nvPr/>
        </p:nvSpPr>
        <p:spPr bwMode="auto">
          <a:xfrm>
            <a:off x="323850" y="620713"/>
            <a:ext cx="4679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3300"/>
                </a:solidFill>
                <a:latin typeface="Times New Roman" panose="02020603050405020304" pitchFamily="18" charset="0"/>
                <a:ea typeface="黑体" panose="02010609060101010101" pitchFamily="49" charset="-122"/>
              </a:rPr>
              <a:t>导线在电杆上的排列方式</a:t>
            </a:r>
          </a:p>
        </p:txBody>
      </p:sp>
      <p:graphicFrame>
        <p:nvGraphicFramePr>
          <p:cNvPr id="16386" name="Object 4">
            <a:extLst>
              <a:ext uri="{FF2B5EF4-FFF2-40B4-BE49-F238E27FC236}">
                <a16:creationId xmlns:a16="http://schemas.microsoft.com/office/drawing/2014/main" id="{B6C2108D-C93E-4832-97B2-91BD6608988A}"/>
              </a:ext>
            </a:extLst>
          </p:cNvPr>
          <p:cNvGraphicFramePr>
            <a:graphicFrameLocks noChangeAspect="1"/>
          </p:cNvGraphicFramePr>
          <p:nvPr/>
        </p:nvGraphicFramePr>
        <p:xfrm>
          <a:off x="971550" y="1125538"/>
          <a:ext cx="6913563" cy="3282950"/>
        </p:xfrm>
        <a:graphic>
          <a:graphicData uri="http://schemas.openxmlformats.org/presentationml/2006/ole">
            <mc:AlternateContent xmlns:mc="http://schemas.openxmlformats.org/markup-compatibility/2006">
              <mc:Choice xmlns:v="urn:schemas-microsoft-com:vml" Requires="v">
                <p:oleObj name="Bitmap Image" r:id="rId3" imgW="17095238" imgH="8116433" progId="Paint.Picture">
                  <p:embed/>
                </p:oleObj>
              </mc:Choice>
              <mc:Fallback>
                <p:oleObj name="Bitmap Image" r:id="rId3" imgW="17095238" imgH="8116433"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125538"/>
                        <a:ext cx="6913563" cy="328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8" name="Rectangle 7">
            <a:extLst>
              <a:ext uri="{FF2B5EF4-FFF2-40B4-BE49-F238E27FC236}">
                <a16:creationId xmlns:a16="http://schemas.microsoft.com/office/drawing/2014/main" id="{A87A769D-E587-42B0-B77A-F9902C1EC293}"/>
              </a:ext>
            </a:extLst>
          </p:cNvPr>
          <p:cNvSpPr>
            <a:spLocks noChangeArrowheads="1"/>
          </p:cNvSpPr>
          <p:nvPr/>
        </p:nvSpPr>
        <p:spPr bwMode="auto">
          <a:xfrm>
            <a:off x="323850" y="4611688"/>
            <a:ext cx="8820150"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zh-CN" altLang="en-US" sz="2400" b="1">
                <a:latin typeface="黑体" panose="02010609060101010101" pitchFamily="49" charset="-122"/>
                <a:ea typeface="黑体" panose="02010609060101010101" pitchFamily="49" charset="-122"/>
              </a:rPr>
              <a:t>避雷线（架空地线）一般采用截面积为</a:t>
            </a:r>
            <a:r>
              <a:rPr lang="en-US" altLang="zh-CN" sz="2400" b="1">
                <a:latin typeface="黑体" panose="02010609060101010101" pitchFamily="49" charset="-122"/>
                <a:ea typeface="黑体" panose="02010609060101010101" pitchFamily="49" charset="-122"/>
              </a:rPr>
              <a:t>25-70mm</a:t>
            </a:r>
            <a:r>
              <a:rPr lang="en-US" altLang="zh-CN" sz="2400" b="1" baseline="30000">
                <a:latin typeface="黑体" panose="02010609060101010101" pitchFamily="49" charset="-122"/>
                <a:ea typeface="黑体" panose="02010609060101010101" pitchFamily="49" charset="-122"/>
              </a:rPr>
              <a:t>2</a:t>
            </a:r>
            <a:r>
              <a:rPr lang="zh-CN" altLang="en-US" sz="2400" b="1">
                <a:latin typeface="黑体" panose="02010609060101010101" pitchFamily="49" charset="-122"/>
                <a:ea typeface="黑体" panose="02010609060101010101" pitchFamily="49" charset="-122"/>
              </a:rPr>
              <a:t>的钢绞线；</a:t>
            </a:r>
          </a:p>
          <a:p>
            <a:pPr eaLnBrk="1" hangingPunct="1">
              <a:spcBef>
                <a:spcPct val="30000"/>
              </a:spcBef>
            </a:pPr>
            <a:r>
              <a:rPr lang="en-US" altLang="zh-CN" sz="2400" b="1">
                <a:latin typeface="黑体" panose="02010609060101010101" pitchFamily="49" charset="-122"/>
                <a:ea typeface="黑体" panose="02010609060101010101" pitchFamily="49" charset="-122"/>
              </a:rPr>
              <a:t>10KV</a:t>
            </a:r>
            <a:r>
              <a:rPr lang="zh-CN" altLang="en-US" sz="2400" b="1">
                <a:latin typeface="黑体" panose="02010609060101010101" pitchFamily="49" charset="-122"/>
                <a:ea typeface="黑体" panose="02010609060101010101" pitchFamily="49" charset="-122"/>
              </a:rPr>
              <a:t>及以下配电线，除雷电活动强烈地区外，一般不设避雷线；</a:t>
            </a:r>
          </a:p>
          <a:p>
            <a:pPr eaLnBrk="1" hangingPunct="1">
              <a:spcBef>
                <a:spcPct val="30000"/>
              </a:spcBef>
            </a:pPr>
            <a:r>
              <a:rPr lang="en-US" altLang="zh-CN" sz="2400" b="1">
                <a:latin typeface="黑体" panose="02010609060101010101" pitchFamily="49" charset="-122"/>
                <a:ea typeface="黑体" panose="02010609060101010101" pitchFamily="49" charset="-122"/>
              </a:rPr>
              <a:t>35KV</a:t>
            </a:r>
            <a:r>
              <a:rPr lang="zh-CN" altLang="en-US" sz="2400" b="1">
                <a:latin typeface="黑体" panose="02010609060101010101" pitchFamily="49" charset="-122"/>
                <a:ea typeface="黑体" panose="02010609060101010101" pitchFamily="49" charset="-122"/>
              </a:rPr>
              <a:t>线路只在靠近变电站</a:t>
            </a:r>
            <a:r>
              <a:rPr lang="en-US" altLang="zh-CN" sz="2400" b="1">
                <a:latin typeface="黑体" panose="02010609060101010101" pitchFamily="49" charset="-122"/>
                <a:ea typeface="黑体" panose="02010609060101010101" pitchFamily="49" charset="-122"/>
              </a:rPr>
              <a:t>1-2km</a:t>
            </a:r>
            <a:r>
              <a:rPr lang="zh-CN" altLang="en-US" sz="2400" b="1">
                <a:latin typeface="黑体" panose="02010609060101010101" pitchFamily="49" charset="-122"/>
                <a:ea typeface="黑体" panose="02010609060101010101" pitchFamily="49" charset="-122"/>
              </a:rPr>
              <a:t>的范围内装设避雷线；</a:t>
            </a:r>
          </a:p>
          <a:p>
            <a:pPr eaLnBrk="1" hangingPunct="1">
              <a:spcBef>
                <a:spcPct val="30000"/>
              </a:spcBef>
            </a:pPr>
            <a:r>
              <a:rPr lang="zh-CN" altLang="en-US" sz="2400" b="1">
                <a:latin typeface="黑体" panose="02010609060101010101" pitchFamily="49" charset="-122"/>
                <a:ea typeface="黑体" panose="02010609060101010101" pitchFamily="49" charset="-122"/>
              </a:rPr>
              <a:t>仅</a:t>
            </a:r>
            <a:r>
              <a:rPr lang="en-US" altLang="zh-CN" sz="2400" b="1">
                <a:latin typeface="黑体" panose="02010609060101010101" pitchFamily="49" charset="-122"/>
                <a:ea typeface="黑体" panose="02010609060101010101" pitchFamily="49" charset="-122"/>
              </a:rPr>
              <a:t>110KV</a:t>
            </a:r>
            <a:r>
              <a:rPr lang="zh-CN" altLang="en-US" sz="2400" b="1">
                <a:latin typeface="黑体" panose="02010609060101010101" pitchFamily="49" charset="-122"/>
                <a:ea typeface="黑体" panose="02010609060101010101" pitchFamily="49" charset="-122"/>
              </a:rPr>
              <a:t>及以上线路，才沿线架设避雷线以保护全线。</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Rectangle 1027">
            <a:extLst>
              <a:ext uri="{FF2B5EF4-FFF2-40B4-BE49-F238E27FC236}">
                <a16:creationId xmlns:a16="http://schemas.microsoft.com/office/drawing/2014/main" id="{C3DFDD65-7E88-420E-91EF-D7C275883C9C}"/>
              </a:ext>
            </a:extLst>
          </p:cNvPr>
          <p:cNvSpPr>
            <a:spLocks noGrp="1" noChangeArrowheads="1"/>
          </p:cNvSpPr>
          <p:nvPr>
            <p:ph type="body" idx="1"/>
          </p:nvPr>
        </p:nvSpPr>
        <p:spPr>
          <a:xfrm>
            <a:off x="395288" y="4437063"/>
            <a:ext cx="8221662" cy="2187575"/>
          </a:xfrm>
        </p:spPr>
        <p:txBody>
          <a:bodyPr/>
          <a:lstStyle/>
          <a:p>
            <a:pPr eaLnBrk="1" hangingPunct="1">
              <a:lnSpc>
                <a:spcPct val="90000"/>
              </a:lnSpc>
            </a:pPr>
            <a:r>
              <a:rPr kumimoji="1" lang="zh-CN" altLang="en-US" sz="2800" b="1">
                <a:latin typeface="Times New Roman" panose="02020603050405020304" pitchFamily="18" charset="0"/>
                <a:ea typeface="黑体" panose="02010609060101010101" pitchFamily="49" charset="-122"/>
              </a:rPr>
              <a:t>三相四线制低压架空线路，一般</a:t>
            </a:r>
            <a:r>
              <a:rPr kumimoji="1" lang="zh-CN" altLang="en-US" sz="2800" b="1">
                <a:solidFill>
                  <a:srgbClr val="FF3300"/>
                </a:solidFill>
                <a:latin typeface="Times New Roman" panose="02020603050405020304" pitchFamily="18" charset="0"/>
                <a:ea typeface="黑体" panose="02010609060101010101" pitchFamily="49" charset="-122"/>
              </a:rPr>
              <a:t>水平排列</a:t>
            </a:r>
            <a:r>
              <a:rPr kumimoji="1" lang="zh-CN" altLang="en-US" sz="2800" b="1">
                <a:latin typeface="Times New Roman" panose="02020603050405020304" pitchFamily="18" charset="0"/>
                <a:ea typeface="黑体" panose="02010609060101010101" pitchFamily="49" charset="-122"/>
              </a:rPr>
              <a:t>；</a:t>
            </a:r>
          </a:p>
          <a:p>
            <a:pPr eaLnBrk="1" hangingPunct="1">
              <a:lnSpc>
                <a:spcPct val="90000"/>
              </a:lnSpc>
            </a:pPr>
            <a:r>
              <a:rPr kumimoji="1" lang="zh-CN" altLang="en-US" sz="2800" b="1">
                <a:solidFill>
                  <a:srgbClr val="FF3300"/>
                </a:solidFill>
                <a:latin typeface="Times New Roman" panose="02020603050405020304" pitchFamily="18" charset="0"/>
                <a:ea typeface="黑体" panose="02010609060101010101" pitchFamily="49" charset="-122"/>
              </a:rPr>
              <a:t>中性线</a:t>
            </a:r>
            <a:r>
              <a:rPr kumimoji="1" lang="zh-CN" altLang="en-US" sz="2800" b="1">
                <a:latin typeface="Times New Roman" panose="02020603050405020304" pitchFamily="18" charset="0"/>
                <a:ea typeface="黑体" panose="02010609060101010101" pitchFamily="49" charset="-122"/>
              </a:rPr>
              <a:t>在三相均衡时为零电位，截面较小，机械强度较差，</a:t>
            </a:r>
            <a:r>
              <a:rPr kumimoji="1" lang="zh-CN" altLang="en-US" sz="2800" b="1">
                <a:ea typeface="黑体" panose="02010609060101010101" pitchFamily="49" charset="-122"/>
              </a:rPr>
              <a:t>一般</a:t>
            </a:r>
            <a:r>
              <a:rPr kumimoji="1" lang="zh-CN" altLang="en-US" sz="2800" b="1">
                <a:solidFill>
                  <a:srgbClr val="FF3300"/>
                </a:solidFill>
                <a:ea typeface="黑体" panose="02010609060101010101" pitchFamily="49" charset="-122"/>
              </a:rPr>
              <a:t>架设在靠近电杆的位置。</a:t>
            </a:r>
            <a:endParaRPr kumimoji="1" lang="zh-CN" altLang="en-US" sz="2400" b="1">
              <a:latin typeface="Times New Roman" panose="02020603050405020304" pitchFamily="18" charset="0"/>
              <a:ea typeface="黑体" panose="02010609060101010101" pitchFamily="49" charset="-122"/>
            </a:endParaRPr>
          </a:p>
          <a:p>
            <a:pPr eaLnBrk="1" hangingPunct="1">
              <a:lnSpc>
                <a:spcPct val="90000"/>
              </a:lnSpc>
            </a:pPr>
            <a:r>
              <a:rPr kumimoji="1" lang="zh-CN" altLang="en-US" sz="2800" b="1">
                <a:latin typeface="Times New Roman" panose="02020603050405020304" pitchFamily="18" charset="0"/>
                <a:ea typeface="黑体" panose="02010609060101010101" pitchFamily="49" charset="-122"/>
              </a:rPr>
              <a:t>三相三线制架空线路的导线，可</a:t>
            </a:r>
            <a:r>
              <a:rPr kumimoji="1" lang="zh-CN" altLang="en-US" sz="2800" b="1">
                <a:solidFill>
                  <a:srgbClr val="FF3300"/>
                </a:solidFill>
                <a:latin typeface="Times New Roman" panose="02020603050405020304" pitchFamily="18" charset="0"/>
                <a:ea typeface="黑体" panose="02010609060101010101" pitchFamily="49" charset="-122"/>
              </a:rPr>
              <a:t>三角形排列</a:t>
            </a:r>
            <a:r>
              <a:rPr kumimoji="1" lang="zh-CN" altLang="en-US" sz="2800" b="1">
                <a:latin typeface="Times New Roman" panose="02020603050405020304" pitchFamily="18" charset="0"/>
                <a:ea typeface="黑体" panose="02010609060101010101" pitchFamily="49" charset="-122"/>
              </a:rPr>
              <a:t>，也可</a:t>
            </a:r>
            <a:r>
              <a:rPr kumimoji="1" lang="zh-CN" altLang="en-US" sz="2800" b="1">
                <a:solidFill>
                  <a:srgbClr val="FF3300"/>
                </a:solidFill>
                <a:latin typeface="Times New Roman" panose="02020603050405020304" pitchFamily="18" charset="0"/>
                <a:ea typeface="黑体" panose="02010609060101010101" pitchFamily="49" charset="-122"/>
              </a:rPr>
              <a:t>水平排列</a:t>
            </a:r>
            <a:r>
              <a:rPr kumimoji="1" lang="zh-CN" altLang="en-US" sz="2800" b="1">
                <a:latin typeface="Times New Roman" panose="02020603050405020304" pitchFamily="18" charset="0"/>
                <a:ea typeface="黑体" panose="02010609060101010101" pitchFamily="49" charset="-122"/>
              </a:rPr>
              <a:t>；</a:t>
            </a:r>
          </a:p>
        </p:txBody>
      </p:sp>
      <p:sp>
        <p:nvSpPr>
          <p:cNvPr id="48131" name="Text Box 1029">
            <a:extLst>
              <a:ext uri="{FF2B5EF4-FFF2-40B4-BE49-F238E27FC236}">
                <a16:creationId xmlns:a16="http://schemas.microsoft.com/office/drawing/2014/main" id="{3D8F5955-5069-4411-A54C-2DBAD1058CE1}"/>
              </a:ext>
            </a:extLst>
          </p:cNvPr>
          <p:cNvSpPr txBox="1">
            <a:spLocks noChangeArrowheads="1"/>
          </p:cNvSpPr>
          <p:nvPr/>
        </p:nvSpPr>
        <p:spPr bwMode="auto">
          <a:xfrm>
            <a:off x="250825" y="549275"/>
            <a:ext cx="49831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3300"/>
                </a:solidFill>
                <a:latin typeface="Times New Roman" panose="02020603050405020304" pitchFamily="18" charset="0"/>
                <a:ea typeface="黑体" panose="02010609060101010101" pitchFamily="49" charset="-122"/>
              </a:rPr>
              <a:t>导线在电杆上的排列方式</a:t>
            </a:r>
          </a:p>
        </p:txBody>
      </p:sp>
      <p:pic>
        <p:nvPicPr>
          <p:cNvPr id="48132" name="Picture 1034">
            <a:extLst>
              <a:ext uri="{FF2B5EF4-FFF2-40B4-BE49-F238E27FC236}">
                <a16:creationId xmlns:a16="http://schemas.microsoft.com/office/drawing/2014/main" id="{A72E98F2-FA5F-4D0A-970B-0A925B0A6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052513"/>
            <a:ext cx="6913563" cy="328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4">
            <a:extLst>
              <a:ext uri="{FF2B5EF4-FFF2-40B4-BE49-F238E27FC236}">
                <a16:creationId xmlns:a16="http://schemas.microsoft.com/office/drawing/2014/main" id="{2B1944A7-5779-4F84-BF43-6206FC47CEFE}"/>
              </a:ext>
            </a:extLst>
          </p:cNvPr>
          <p:cNvSpPr>
            <a:spLocks noChangeArrowheads="1"/>
          </p:cNvSpPr>
          <p:nvPr/>
        </p:nvSpPr>
        <p:spPr bwMode="auto">
          <a:xfrm>
            <a:off x="539750" y="4724400"/>
            <a:ext cx="80645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zh-CN" altLang="en-US" sz="2400" b="1">
                <a:solidFill>
                  <a:srgbClr val="006600"/>
                </a:solidFill>
                <a:ea typeface="黑体" panose="02010609060101010101" pitchFamily="49" charset="-122"/>
              </a:rPr>
              <a:t>厂区的架空线路，多是同一电杆上架设多种类型的线路；</a:t>
            </a:r>
          </a:p>
          <a:p>
            <a:pPr eaLnBrk="1" hangingPunct="1">
              <a:spcBef>
                <a:spcPct val="30000"/>
              </a:spcBef>
            </a:pPr>
            <a:r>
              <a:rPr lang="zh-CN" altLang="en-US" sz="2400" b="1">
                <a:solidFill>
                  <a:srgbClr val="006600"/>
                </a:solidFill>
                <a:ea typeface="黑体" panose="02010609060101010101" pitchFamily="49" charset="-122"/>
              </a:rPr>
              <a:t>这些线路的排列顺序：</a:t>
            </a:r>
          </a:p>
          <a:p>
            <a:pPr eaLnBrk="1" hangingPunct="1">
              <a:spcBef>
                <a:spcPct val="30000"/>
              </a:spcBef>
            </a:pPr>
            <a:r>
              <a:rPr lang="zh-CN" altLang="en-US" sz="2400" b="1">
                <a:solidFill>
                  <a:srgbClr val="006600"/>
                </a:solidFill>
                <a:ea typeface="黑体" panose="02010609060101010101" pitchFamily="49" charset="-122"/>
              </a:rPr>
              <a:t>        从高到底：</a:t>
            </a:r>
            <a:r>
              <a:rPr lang="zh-CN" altLang="en-US" sz="2400" b="1">
                <a:solidFill>
                  <a:srgbClr val="FF3300"/>
                </a:solidFill>
                <a:ea typeface="黑体" panose="02010609060101010101" pitchFamily="49" charset="-122"/>
              </a:rPr>
              <a:t>高压线路、低压线路，最下层是通信和广播线路。</a:t>
            </a:r>
          </a:p>
        </p:txBody>
      </p:sp>
      <p:sp>
        <p:nvSpPr>
          <p:cNvPr id="49155" name="Rectangle 5">
            <a:extLst>
              <a:ext uri="{FF2B5EF4-FFF2-40B4-BE49-F238E27FC236}">
                <a16:creationId xmlns:a16="http://schemas.microsoft.com/office/drawing/2014/main" id="{A2BF4E40-B096-4FE5-B4F3-65D3C9584B12}"/>
              </a:ext>
            </a:extLst>
          </p:cNvPr>
          <p:cNvSpPr>
            <a:spLocks noChangeArrowheads="1"/>
          </p:cNvSpPr>
          <p:nvPr/>
        </p:nvSpPr>
        <p:spPr bwMode="auto">
          <a:xfrm>
            <a:off x="539750" y="3789363"/>
            <a:ext cx="82089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kumimoji="1" lang="zh-CN" altLang="en-US" sz="2400" b="1"/>
              <a:t>多回路导线同杆架设时，可</a:t>
            </a:r>
            <a:r>
              <a:rPr kumimoji="1" lang="zh-CN" altLang="en-US" sz="2400" b="1">
                <a:solidFill>
                  <a:srgbClr val="FF3300"/>
                </a:solidFill>
              </a:rPr>
              <a:t>三角、水平混合排列</a:t>
            </a:r>
            <a:r>
              <a:rPr kumimoji="1" lang="zh-CN" altLang="en-US" sz="2400" b="1"/>
              <a:t>，也可</a:t>
            </a:r>
            <a:r>
              <a:rPr kumimoji="1" lang="zh-CN" altLang="en-US" sz="2400" b="1">
                <a:solidFill>
                  <a:srgbClr val="FF3300"/>
                </a:solidFill>
              </a:rPr>
              <a:t>垂直排列</a:t>
            </a:r>
            <a:r>
              <a:rPr kumimoji="1" lang="zh-CN" altLang="en-US" sz="2400" b="1"/>
              <a:t>；</a:t>
            </a:r>
          </a:p>
        </p:txBody>
      </p:sp>
      <p:pic>
        <p:nvPicPr>
          <p:cNvPr id="49156" name="Picture 6">
            <a:extLst>
              <a:ext uri="{FF2B5EF4-FFF2-40B4-BE49-F238E27FC236}">
                <a16:creationId xmlns:a16="http://schemas.microsoft.com/office/drawing/2014/main" id="{242ACABA-16D7-49C4-AD0D-EA67133EE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476250"/>
            <a:ext cx="6913563" cy="328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7410" name="Object 3">
            <a:extLst>
              <a:ext uri="{FF2B5EF4-FFF2-40B4-BE49-F238E27FC236}">
                <a16:creationId xmlns:a16="http://schemas.microsoft.com/office/drawing/2014/main" id="{C7A77694-DD42-420E-AA43-05F3CC5CDF28}"/>
              </a:ext>
            </a:extLst>
          </p:cNvPr>
          <p:cNvGraphicFramePr>
            <a:graphicFrameLocks noChangeAspect="1"/>
          </p:cNvGraphicFramePr>
          <p:nvPr/>
        </p:nvGraphicFramePr>
        <p:xfrm>
          <a:off x="3022600" y="2997200"/>
          <a:ext cx="6121400" cy="3697288"/>
        </p:xfrm>
        <a:graphic>
          <a:graphicData uri="http://schemas.openxmlformats.org/presentationml/2006/ole">
            <mc:AlternateContent xmlns:mc="http://schemas.openxmlformats.org/markup-compatibility/2006">
              <mc:Choice xmlns:v="urn:schemas-microsoft-com:vml" Requires="v">
                <p:oleObj name="Bitmap Image" r:id="rId3" imgW="17476190" imgH="10116962" progId="Paint.Picture">
                  <p:embed/>
                </p:oleObj>
              </mc:Choice>
              <mc:Fallback>
                <p:oleObj name="Bitmap Image" r:id="rId3" imgW="17476190" imgH="10116962"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l="2217" t="1936" r="3848"/>
                      <a:stretch>
                        <a:fillRect/>
                      </a:stretch>
                    </p:blipFill>
                    <p:spPr bwMode="auto">
                      <a:xfrm>
                        <a:off x="3022600" y="2997200"/>
                        <a:ext cx="6121400" cy="3697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1" name="Text Box 2">
            <a:extLst>
              <a:ext uri="{FF2B5EF4-FFF2-40B4-BE49-F238E27FC236}">
                <a16:creationId xmlns:a16="http://schemas.microsoft.com/office/drawing/2014/main" id="{26B3142C-0BFD-443A-8A7E-D5C4D8C29D66}"/>
              </a:ext>
            </a:extLst>
          </p:cNvPr>
          <p:cNvSpPr txBox="1">
            <a:spLocks noChangeArrowheads="1"/>
          </p:cNvSpPr>
          <p:nvPr/>
        </p:nvSpPr>
        <p:spPr bwMode="auto">
          <a:xfrm>
            <a:off x="304800" y="609600"/>
            <a:ext cx="6499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3300"/>
                </a:solidFill>
                <a:latin typeface="Times New Roman" panose="02020603050405020304" pitchFamily="18" charset="0"/>
                <a:ea typeface="黑体" panose="02010609060101010101" pitchFamily="49" charset="-122"/>
              </a:rPr>
              <a:t>架空线路的档距、弧垂及其他距离</a:t>
            </a:r>
          </a:p>
        </p:txBody>
      </p:sp>
      <p:sp>
        <p:nvSpPr>
          <p:cNvPr id="17412" name="Text Box 4">
            <a:extLst>
              <a:ext uri="{FF2B5EF4-FFF2-40B4-BE49-F238E27FC236}">
                <a16:creationId xmlns:a16="http://schemas.microsoft.com/office/drawing/2014/main" id="{EEF4C882-342C-4E41-8FD2-464A9DA60D70}"/>
              </a:ext>
            </a:extLst>
          </p:cNvPr>
          <p:cNvSpPr txBox="1">
            <a:spLocks noChangeArrowheads="1"/>
          </p:cNvSpPr>
          <p:nvPr/>
        </p:nvSpPr>
        <p:spPr bwMode="auto">
          <a:xfrm>
            <a:off x="304800" y="762000"/>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zh-CN" sz="2400">
              <a:latin typeface="Times New Roman" panose="02020603050405020304" pitchFamily="18" charset="0"/>
            </a:endParaRPr>
          </a:p>
        </p:txBody>
      </p:sp>
      <p:sp>
        <p:nvSpPr>
          <p:cNvPr id="141319" name="Rectangle 7">
            <a:extLst>
              <a:ext uri="{FF2B5EF4-FFF2-40B4-BE49-F238E27FC236}">
                <a16:creationId xmlns:a16="http://schemas.microsoft.com/office/drawing/2014/main" id="{C5304F6E-DE6E-42B8-9208-BF3EC296778A}"/>
              </a:ext>
            </a:extLst>
          </p:cNvPr>
          <p:cNvSpPr>
            <a:spLocks noChangeArrowheads="1"/>
          </p:cNvSpPr>
          <p:nvPr/>
        </p:nvSpPr>
        <p:spPr bwMode="auto">
          <a:xfrm>
            <a:off x="323850" y="1268413"/>
            <a:ext cx="82804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105000"/>
              </a:lnSpc>
            </a:pPr>
            <a:r>
              <a:rPr kumimoji="1" lang="zh-CN" altLang="en-US" sz="2800" b="1">
                <a:solidFill>
                  <a:srgbClr val="FF3300"/>
                </a:solidFill>
                <a:ea typeface="黑体" panose="02010609060101010101" pitchFamily="49" charset="-122"/>
              </a:rPr>
              <a:t>档距：</a:t>
            </a:r>
            <a:r>
              <a:rPr kumimoji="1" lang="zh-CN" altLang="en-US" sz="2400" b="1">
                <a:ea typeface="黑体" panose="02010609060101010101" pitchFamily="49" charset="-122"/>
              </a:rPr>
              <a:t>指同一线路上相邻</a:t>
            </a:r>
            <a:r>
              <a:rPr kumimoji="1" lang="zh-CN" altLang="en-US" sz="2400" b="1">
                <a:solidFill>
                  <a:srgbClr val="2B67FD"/>
                </a:solidFill>
                <a:ea typeface="黑体" panose="02010609060101010101" pitchFamily="49" charset="-122"/>
              </a:rPr>
              <a:t>两根电杆间的水平距离</a:t>
            </a:r>
            <a:r>
              <a:rPr kumimoji="1" lang="zh-CN" altLang="en-US" sz="2400" b="1">
                <a:ea typeface="黑体" panose="02010609060101010101" pitchFamily="49" charset="-122"/>
              </a:rPr>
              <a:t>；</a:t>
            </a:r>
          </a:p>
          <a:p>
            <a:pPr eaLnBrk="1" hangingPunct="1">
              <a:lnSpc>
                <a:spcPct val="105000"/>
              </a:lnSpc>
            </a:pPr>
            <a:r>
              <a:rPr kumimoji="1" lang="zh-CN" altLang="en-US" sz="2800" b="1">
                <a:solidFill>
                  <a:srgbClr val="FF3300"/>
                </a:solidFill>
                <a:ea typeface="黑体" panose="02010609060101010101" pitchFamily="49" charset="-122"/>
              </a:rPr>
              <a:t>弧垂：</a:t>
            </a:r>
            <a:r>
              <a:rPr kumimoji="1" lang="zh-CN" altLang="en-US" sz="2400" b="1">
                <a:ea typeface="黑体" panose="02010609060101010101" pitchFamily="49" charset="-122"/>
              </a:rPr>
              <a:t>指架空线路一个档距内导线</a:t>
            </a:r>
            <a:r>
              <a:rPr kumimoji="1" lang="zh-CN" altLang="en-US" sz="2400" b="1">
                <a:solidFill>
                  <a:srgbClr val="2B67FD"/>
                </a:solidFill>
                <a:ea typeface="黑体" panose="02010609060101010101" pitchFamily="49" charset="-122"/>
              </a:rPr>
              <a:t>最低点与两端电杆上导线挂点间的垂直距离</a:t>
            </a:r>
            <a:r>
              <a:rPr kumimoji="1" lang="zh-CN" altLang="en-US" sz="2400" b="1">
                <a:ea typeface="黑体" panose="02010609060101010101" pitchFamily="49" charset="-122"/>
              </a:rPr>
              <a:t>，因导线存在</a:t>
            </a:r>
            <a:r>
              <a:rPr kumimoji="1" lang="zh-CN" altLang="en-US" sz="2400" b="1">
                <a:solidFill>
                  <a:srgbClr val="2B67FD"/>
                </a:solidFill>
                <a:ea typeface="黑体" panose="02010609060101010101" pitchFamily="49" charset="-122"/>
              </a:rPr>
              <a:t>荷重形成</a:t>
            </a:r>
            <a:r>
              <a:rPr kumimoji="1" lang="zh-CN" altLang="en-US" sz="2400" b="1">
                <a:ea typeface="黑体" panose="02010609060101010101" pitchFamily="49" charset="-122"/>
              </a:rPr>
              <a:t>。</a:t>
            </a:r>
          </a:p>
          <a:p>
            <a:pPr eaLnBrk="1" hangingPunct="1">
              <a:lnSpc>
                <a:spcPct val="105000"/>
              </a:lnSpc>
            </a:pPr>
            <a:r>
              <a:rPr kumimoji="1" lang="zh-CN" altLang="en-US" sz="2400" b="1">
                <a:solidFill>
                  <a:srgbClr val="2B67FD"/>
                </a:solidFill>
                <a:ea typeface="黑体" panose="02010609060101010101" pitchFamily="49" charset="-122"/>
              </a:rPr>
              <a:t>        弧垂过大</a:t>
            </a:r>
            <a:r>
              <a:rPr kumimoji="1" lang="zh-CN" altLang="en-US" sz="2400" b="1">
                <a:ea typeface="黑体" panose="02010609060101010101" pitchFamily="49" charset="-122"/>
              </a:rPr>
              <a:t>则在导线摆动时</a:t>
            </a:r>
            <a:r>
              <a:rPr kumimoji="1" lang="zh-CN" altLang="en-US" sz="2400" b="1">
                <a:solidFill>
                  <a:srgbClr val="2B67FD"/>
                </a:solidFill>
                <a:ea typeface="黑体" panose="02010609060101010101" pitchFamily="49" charset="-122"/>
              </a:rPr>
              <a:t>容易引起相间短路造成导线对地或对其他物体的</a:t>
            </a:r>
          </a:p>
          <a:p>
            <a:pPr eaLnBrk="1" hangingPunct="1">
              <a:lnSpc>
                <a:spcPct val="105000"/>
              </a:lnSpc>
            </a:pPr>
            <a:r>
              <a:rPr kumimoji="1" lang="zh-CN" altLang="en-US" sz="2400" b="1">
                <a:solidFill>
                  <a:srgbClr val="2B67FD"/>
                </a:solidFill>
                <a:ea typeface="黑体" panose="02010609060101010101" pitchFamily="49" charset="-122"/>
              </a:rPr>
              <a:t>安全距离不够</a:t>
            </a:r>
            <a:r>
              <a:rPr kumimoji="1" lang="zh-CN" altLang="en-US" sz="2400" b="1">
                <a:ea typeface="黑体" panose="02010609060101010101" pitchFamily="49" charset="-122"/>
              </a:rPr>
              <a:t>；</a:t>
            </a:r>
          </a:p>
          <a:p>
            <a:pPr eaLnBrk="1" hangingPunct="1">
              <a:lnSpc>
                <a:spcPct val="105000"/>
              </a:lnSpc>
            </a:pPr>
            <a:endParaRPr kumimoji="1" lang="zh-CN" altLang="en-US" sz="2400" b="1">
              <a:ea typeface="黑体" panose="02010609060101010101" pitchFamily="49" charset="-122"/>
            </a:endParaRPr>
          </a:p>
          <a:p>
            <a:pPr eaLnBrk="1" hangingPunct="1">
              <a:lnSpc>
                <a:spcPct val="105000"/>
              </a:lnSpc>
            </a:pPr>
            <a:r>
              <a:rPr kumimoji="1" lang="zh-CN" altLang="en-US" sz="2400" b="1">
                <a:solidFill>
                  <a:srgbClr val="2B67FD"/>
                </a:solidFill>
                <a:ea typeface="黑体" panose="02010609060101010101" pitchFamily="49" charset="-122"/>
              </a:rPr>
              <a:t>        弧垂过小</a:t>
            </a:r>
            <a:r>
              <a:rPr kumimoji="1" lang="zh-CN" altLang="en-US" sz="2400" b="1">
                <a:ea typeface="黑体" panose="02010609060101010101" pitchFamily="49" charset="-122"/>
              </a:rPr>
              <a:t>则</a:t>
            </a:r>
          </a:p>
          <a:p>
            <a:pPr eaLnBrk="1" hangingPunct="1">
              <a:lnSpc>
                <a:spcPct val="105000"/>
              </a:lnSpc>
            </a:pPr>
            <a:r>
              <a:rPr kumimoji="1" lang="zh-CN" altLang="en-US" sz="2400" b="1">
                <a:ea typeface="黑体" panose="02010609060101010101" pitchFamily="49" charset="-122"/>
              </a:rPr>
              <a:t>使导线内应力增大，</a:t>
            </a:r>
          </a:p>
          <a:p>
            <a:pPr eaLnBrk="1" hangingPunct="1">
              <a:lnSpc>
                <a:spcPct val="105000"/>
              </a:lnSpc>
            </a:pPr>
            <a:r>
              <a:rPr kumimoji="1" lang="zh-CN" altLang="en-US" sz="2400" b="1">
                <a:ea typeface="黑体" panose="02010609060101010101" pitchFamily="49" charset="-122"/>
              </a:rPr>
              <a:t>天冷时</a:t>
            </a:r>
            <a:r>
              <a:rPr kumimoji="1" lang="zh-CN" altLang="en-US" sz="2400" b="1">
                <a:solidFill>
                  <a:srgbClr val="2B67FD"/>
                </a:solidFill>
                <a:ea typeface="黑体" panose="02010609060101010101" pitchFamily="49" charset="-122"/>
              </a:rPr>
              <a:t>可能使导线</a:t>
            </a:r>
          </a:p>
          <a:p>
            <a:pPr eaLnBrk="1" hangingPunct="1">
              <a:lnSpc>
                <a:spcPct val="105000"/>
              </a:lnSpc>
            </a:pPr>
            <a:r>
              <a:rPr kumimoji="1" lang="zh-CN" altLang="en-US" sz="2400" b="1">
                <a:solidFill>
                  <a:srgbClr val="2B67FD"/>
                </a:solidFill>
                <a:ea typeface="黑体" panose="02010609060101010101" pitchFamily="49" charset="-122"/>
              </a:rPr>
              <a:t>收缩绷断</a:t>
            </a:r>
            <a:r>
              <a:rPr kumimoji="1" lang="zh-CN" altLang="en-US" sz="2400" b="1">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1319">
                                            <p:txEl>
                                              <p:pRg st="2" end="2"/>
                                            </p:txEl>
                                          </p:spTgt>
                                        </p:tgtEl>
                                        <p:attrNameLst>
                                          <p:attrName>style.visibility</p:attrName>
                                        </p:attrNameLst>
                                      </p:cBhvr>
                                      <p:to>
                                        <p:strVal val="visible"/>
                                      </p:to>
                                    </p:set>
                                    <p:animEffect transition="in" filter="blinds(horizontal)">
                                      <p:cBhvr>
                                        <p:cTn id="7" dur="500"/>
                                        <p:tgtEl>
                                          <p:spTgt spid="141319">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41319">
                                            <p:txEl>
                                              <p:pRg st="3" end="3"/>
                                            </p:txEl>
                                          </p:spTgt>
                                        </p:tgtEl>
                                        <p:attrNameLst>
                                          <p:attrName>style.visibility</p:attrName>
                                        </p:attrNameLst>
                                      </p:cBhvr>
                                      <p:to>
                                        <p:strVal val="visible"/>
                                      </p:to>
                                    </p:set>
                                    <p:animEffect transition="in" filter="blinds(horizontal)">
                                      <p:cBhvr>
                                        <p:cTn id="10" dur="500"/>
                                        <p:tgtEl>
                                          <p:spTgt spid="141319">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41319">
                                            <p:txEl>
                                              <p:pRg st="5" end="5"/>
                                            </p:txEl>
                                          </p:spTgt>
                                        </p:tgtEl>
                                        <p:attrNameLst>
                                          <p:attrName>style.visibility</p:attrName>
                                        </p:attrNameLst>
                                      </p:cBhvr>
                                      <p:to>
                                        <p:strVal val="visible"/>
                                      </p:to>
                                    </p:set>
                                    <p:animEffect transition="in" filter="blinds(horizontal)">
                                      <p:cBhvr>
                                        <p:cTn id="15" dur="500"/>
                                        <p:tgtEl>
                                          <p:spTgt spid="141319">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41319">
                                            <p:txEl>
                                              <p:pRg st="6" end="6"/>
                                            </p:txEl>
                                          </p:spTgt>
                                        </p:tgtEl>
                                        <p:attrNameLst>
                                          <p:attrName>style.visibility</p:attrName>
                                        </p:attrNameLst>
                                      </p:cBhvr>
                                      <p:to>
                                        <p:strVal val="visible"/>
                                      </p:to>
                                    </p:set>
                                    <p:animEffect transition="in" filter="blinds(horizontal)">
                                      <p:cBhvr>
                                        <p:cTn id="18" dur="500"/>
                                        <p:tgtEl>
                                          <p:spTgt spid="141319">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41319">
                                            <p:txEl>
                                              <p:pRg st="7" end="7"/>
                                            </p:txEl>
                                          </p:spTgt>
                                        </p:tgtEl>
                                        <p:attrNameLst>
                                          <p:attrName>style.visibility</p:attrName>
                                        </p:attrNameLst>
                                      </p:cBhvr>
                                      <p:to>
                                        <p:strVal val="visible"/>
                                      </p:to>
                                    </p:set>
                                    <p:animEffect transition="in" filter="blinds(horizontal)">
                                      <p:cBhvr>
                                        <p:cTn id="21" dur="500"/>
                                        <p:tgtEl>
                                          <p:spTgt spid="141319">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41319">
                                            <p:txEl>
                                              <p:pRg st="8" end="8"/>
                                            </p:txEl>
                                          </p:spTgt>
                                        </p:tgtEl>
                                        <p:attrNameLst>
                                          <p:attrName>style.visibility</p:attrName>
                                        </p:attrNameLst>
                                      </p:cBhvr>
                                      <p:to>
                                        <p:strVal val="visible"/>
                                      </p:to>
                                    </p:set>
                                    <p:animEffect transition="in" filter="blinds(horizontal)">
                                      <p:cBhvr>
                                        <p:cTn id="24" dur="500"/>
                                        <p:tgtEl>
                                          <p:spTgt spid="1413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10983" name="Group 3111">
            <a:extLst>
              <a:ext uri="{FF2B5EF4-FFF2-40B4-BE49-F238E27FC236}">
                <a16:creationId xmlns:a16="http://schemas.microsoft.com/office/drawing/2014/main" id="{027F97FF-FDCF-4385-B46A-A60DB439FF13}"/>
              </a:ext>
            </a:extLst>
          </p:cNvPr>
          <p:cNvGraphicFramePr>
            <a:graphicFrameLocks noGrp="1"/>
          </p:cNvGraphicFramePr>
          <p:nvPr>
            <p:ph type="tbl" idx="1"/>
          </p:nvPr>
        </p:nvGraphicFramePr>
        <p:xfrm>
          <a:off x="1143000" y="2590800"/>
          <a:ext cx="6781800" cy="2667000"/>
        </p:xfrm>
        <a:graphic>
          <a:graphicData uri="http://schemas.openxmlformats.org/drawingml/2006/table">
            <a:tbl>
              <a:tblPr/>
              <a:tblGrid>
                <a:gridCol w="2260600">
                  <a:extLst>
                    <a:ext uri="{9D8B030D-6E8A-4147-A177-3AD203B41FA5}">
                      <a16:colId xmlns:a16="http://schemas.microsoft.com/office/drawing/2014/main" val="20000"/>
                    </a:ext>
                  </a:extLst>
                </a:gridCol>
                <a:gridCol w="2260600">
                  <a:extLst>
                    <a:ext uri="{9D8B030D-6E8A-4147-A177-3AD203B41FA5}">
                      <a16:colId xmlns:a16="http://schemas.microsoft.com/office/drawing/2014/main" val="20001"/>
                    </a:ext>
                  </a:extLst>
                </a:gridCol>
                <a:gridCol w="2260600">
                  <a:extLst>
                    <a:ext uri="{9D8B030D-6E8A-4147-A177-3AD203B41FA5}">
                      <a16:colId xmlns:a16="http://schemas.microsoft.com/office/drawing/2014/main" val="20002"/>
                    </a:ext>
                  </a:extLst>
                </a:gridCol>
              </a:tblGrid>
              <a:tr h="6667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黑体" pitchFamily="2" charset="-122"/>
                          <a:ea typeface="黑体" pitchFamily="2" charset="-122"/>
                        </a:rPr>
                        <a:t>电压等级</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黑体" pitchFamily="2" charset="-122"/>
                          <a:ea typeface="黑体" pitchFamily="2" charset="-122"/>
                        </a:rPr>
                        <a:t>挡距</a:t>
                      </a:r>
                      <a:r>
                        <a:rPr kumimoji="0" lang="en-US" altLang="zh-CN" sz="2400" b="1" i="0" u="none" strike="noStrike" cap="none" normalizeH="0" baseline="0">
                          <a:ln>
                            <a:noFill/>
                          </a:ln>
                          <a:solidFill>
                            <a:schemeClr val="tx1"/>
                          </a:solidFill>
                          <a:effectLst/>
                          <a:latin typeface="黑体" pitchFamily="2" charset="-122"/>
                          <a:ea typeface="黑体" pitchFamily="2" charset="-122"/>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黑体" pitchFamily="2" charset="-122"/>
                          <a:ea typeface="黑体" pitchFamily="2" charset="-122"/>
                        </a:rPr>
                        <a:t>说明</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67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380V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50</a:t>
                      </a:r>
                      <a:r>
                        <a:rPr kumimoji="0" lang="zh-CN" altLang="en-US" sz="2400" b="1" i="0" u="none" strike="noStrike" cap="none" normalizeH="0" baseline="0">
                          <a:ln>
                            <a:noFill/>
                          </a:ln>
                          <a:solidFill>
                            <a:schemeClr val="tx1"/>
                          </a:solidFill>
                          <a:effectLst/>
                          <a:latin typeface="黑体" pitchFamily="2" charset="-122"/>
                          <a:ea typeface="黑体" pitchFamily="2" charset="-122"/>
                        </a:rPr>
                        <a:t>～</a:t>
                      </a:r>
                      <a:r>
                        <a:rPr kumimoji="0" lang="en-US" altLang="zh-CN" sz="2400" b="1" i="0" u="none" strike="noStrike" cap="none" normalizeH="0" baseline="0">
                          <a:ln>
                            <a:noFill/>
                          </a:ln>
                          <a:solidFill>
                            <a:schemeClr val="tx1"/>
                          </a:solidFill>
                          <a:effectLst/>
                          <a:latin typeface="黑体" pitchFamily="2" charset="-122"/>
                          <a:ea typeface="黑体" pitchFamily="2" charset="-122"/>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rgbClr val="FF3300"/>
                          </a:solidFill>
                          <a:effectLst/>
                          <a:latin typeface="黑体" pitchFamily="2" charset="-122"/>
                          <a:ea typeface="黑体" pitchFamily="2" charset="-122"/>
                        </a:rPr>
                        <a:t>厂区、居民区选择偏小数字</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67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6</a:t>
                      </a:r>
                      <a:r>
                        <a:rPr kumimoji="0" lang="zh-CN" altLang="en-US" sz="2400" b="1" i="0" u="none" strike="noStrike" cap="none" normalizeH="0" baseline="0">
                          <a:ln>
                            <a:noFill/>
                          </a:ln>
                          <a:solidFill>
                            <a:schemeClr val="tx1"/>
                          </a:solidFill>
                          <a:effectLst/>
                          <a:latin typeface="黑体" pitchFamily="2" charset="-122"/>
                          <a:ea typeface="黑体" pitchFamily="2" charset="-122"/>
                        </a:rPr>
                        <a:t>～</a:t>
                      </a:r>
                      <a:r>
                        <a:rPr kumimoji="0" lang="en-US" altLang="zh-CN" sz="2400" b="1" i="0" u="none" strike="noStrike" cap="none" normalizeH="0" baseline="0">
                          <a:ln>
                            <a:noFill/>
                          </a:ln>
                          <a:solidFill>
                            <a:schemeClr val="tx1"/>
                          </a:solidFill>
                          <a:effectLst/>
                          <a:latin typeface="黑体" pitchFamily="2" charset="-122"/>
                          <a:ea typeface="黑体" pitchFamily="2" charset="-122"/>
                        </a:rPr>
                        <a:t>10KV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80</a:t>
                      </a:r>
                      <a:r>
                        <a:rPr kumimoji="0" lang="zh-CN" altLang="en-US" sz="2400" b="1" i="0" u="none" strike="noStrike" cap="none" normalizeH="0" baseline="0">
                          <a:ln>
                            <a:noFill/>
                          </a:ln>
                          <a:solidFill>
                            <a:schemeClr val="tx1"/>
                          </a:solidFill>
                          <a:effectLst/>
                          <a:latin typeface="黑体" pitchFamily="2" charset="-122"/>
                          <a:ea typeface="黑体" pitchFamily="2" charset="-122"/>
                        </a:rPr>
                        <a:t>～</a:t>
                      </a:r>
                      <a:r>
                        <a:rPr kumimoji="0" lang="en-US" altLang="zh-CN" sz="2400" b="1" i="0" u="none" strike="noStrike" cap="none" normalizeH="0" baseline="0">
                          <a:ln>
                            <a:noFill/>
                          </a:ln>
                          <a:solidFill>
                            <a:schemeClr val="tx1"/>
                          </a:solidFill>
                          <a:effectLst/>
                          <a:latin typeface="黑体" pitchFamily="2" charset="-122"/>
                          <a:ea typeface="黑体" pitchFamily="2" charset="-122"/>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2"/>
                  </a:ext>
                </a:extLst>
              </a:tr>
              <a:tr h="6667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35KV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150</a:t>
                      </a:r>
                      <a:r>
                        <a:rPr kumimoji="0" lang="zh-CN" altLang="en-US" sz="2400" b="1" i="0" u="none" strike="noStrike" cap="none" normalizeH="0" baseline="0">
                          <a:ln>
                            <a:noFill/>
                          </a:ln>
                          <a:solidFill>
                            <a:schemeClr val="tx1"/>
                          </a:solidFill>
                          <a:effectLst/>
                          <a:latin typeface="黑体" pitchFamily="2" charset="-122"/>
                          <a:ea typeface="黑体" pitchFamily="2" charset="-122"/>
                        </a:rPr>
                        <a:t>以上</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50198" name="Text Box 3113">
            <a:extLst>
              <a:ext uri="{FF2B5EF4-FFF2-40B4-BE49-F238E27FC236}">
                <a16:creationId xmlns:a16="http://schemas.microsoft.com/office/drawing/2014/main" id="{D2A35EF9-AA2D-4C38-B343-722547E97599}"/>
              </a:ext>
            </a:extLst>
          </p:cNvPr>
          <p:cNvSpPr txBox="1">
            <a:spLocks noChangeArrowheads="1"/>
          </p:cNvSpPr>
          <p:nvPr/>
        </p:nvSpPr>
        <p:spPr bwMode="auto">
          <a:xfrm>
            <a:off x="1981200" y="1600200"/>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800" b="1">
                <a:solidFill>
                  <a:srgbClr val="FF3300"/>
                </a:solidFill>
                <a:latin typeface="Times New Roman" panose="02020603050405020304" pitchFamily="18" charset="0"/>
                <a:ea typeface="黑体" panose="02010609060101010101" pitchFamily="49" charset="-122"/>
              </a:rPr>
              <a:t>档距选择表</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id="{5D801BEB-7E6E-4F5F-935D-9BDF5EFF3DFF}"/>
              </a:ext>
            </a:extLst>
          </p:cNvPr>
          <p:cNvSpPr>
            <a:spLocks noGrp="1" noChangeArrowheads="1"/>
          </p:cNvSpPr>
          <p:nvPr>
            <p:ph type="title"/>
          </p:nvPr>
        </p:nvSpPr>
        <p:spPr>
          <a:xfrm>
            <a:off x="250825" y="1557338"/>
            <a:ext cx="4724400" cy="381000"/>
          </a:xfrm>
        </p:spPr>
        <p:txBody>
          <a:bodyPr/>
          <a:lstStyle/>
          <a:p>
            <a:pPr algn="l" eaLnBrk="1" hangingPunct="1"/>
            <a:r>
              <a:rPr lang="en-US" altLang="zh-CN" sz="2800" b="1">
                <a:latin typeface="黑体" panose="02010609060101010101" pitchFamily="49" charset="-122"/>
                <a:ea typeface="黑体" panose="02010609060101010101" pitchFamily="49" charset="-122"/>
              </a:rPr>
              <a:t>5.1.1 </a:t>
            </a:r>
            <a:r>
              <a:rPr lang="zh-CN" altLang="en-US" sz="2800" b="1">
                <a:latin typeface="黑体" panose="02010609060101010101" pitchFamily="49" charset="-122"/>
                <a:ea typeface="黑体" panose="02010609060101010101" pitchFamily="49" charset="-122"/>
              </a:rPr>
              <a:t>高压线路的接线方式</a:t>
            </a:r>
          </a:p>
        </p:txBody>
      </p:sp>
      <p:sp>
        <p:nvSpPr>
          <p:cNvPr id="1028" name="Text Box 3">
            <a:extLst>
              <a:ext uri="{FF2B5EF4-FFF2-40B4-BE49-F238E27FC236}">
                <a16:creationId xmlns:a16="http://schemas.microsoft.com/office/drawing/2014/main" id="{363EE023-8CC8-4CEC-8A54-BEF3E7C1A0C4}"/>
              </a:ext>
            </a:extLst>
          </p:cNvPr>
          <p:cNvSpPr txBox="1">
            <a:spLocks noChangeArrowheads="1"/>
          </p:cNvSpPr>
          <p:nvPr/>
        </p:nvSpPr>
        <p:spPr bwMode="auto">
          <a:xfrm>
            <a:off x="250825" y="2060575"/>
            <a:ext cx="3673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3300"/>
                </a:solidFill>
                <a:latin typeface="Times New Roman" panose="02020603050405020304" pitchFamily="18" charset="0"/>
                <a:ea typeface="黑体" panose="02010609060101010101" pitchFamily="49" charset="-122"/>
              </a:rPr>
              <a:t>（一）放射式接线</a:t>
            </a:r>
          </a:p>
        </p:txBody>
      </p:sp>
      <p:graphicFrame>
        <p:nvGraphicFramePr>
          <p:cNvPr id="1026" name="Object 4">
            <a:extLst>
              <a:ext uri="{FF2B5EF4-FFF2-40B4-BE49-F238E27FC236}">
                <a16:creationId xmlns:a16="http://schemas.microsoft.com/office/drawing/2014/main" id="{B0E9700B-4927-466B-952F-11C1E2729639}"/>
              </a:ext>
            </a:extLst>
          </p:cNvPr>
          <p:cNvGraphicFramePr>
            <a:graphicFrameLocks noChangeAspect="1"/>
          </p:cNvGraphicFramePr>
          <p:nvPr/>
        </p:nvGraphicFramePr>
        <p:xfrm>
          <a:off x="6172200" y="836613"/>
          <a:ext cx="2589213" cy="5487987"/>
        </p:xfrm>
        <a:graphic>
          <a:graphicData uri="http://schemas.openxmlformats.org/presentationml/2006/ole">
            <mc:AlternateContent xmlns:mc="http://schemas.openxmlformats.org/markup-compatibility/2006">
              <mc:Choice xmlns:v="urn:schemas-microsoft-com:vml" Requires="v">
                <p:oleObj name="Bitmap Image" r:id="rId3" imgW="6400000" imgH="14127547" progId="Paint.Picture">
                  <p:embed/>
                </p:oleObj>
              </mc:Choice>
              <mc:Fallback>
                <p:oleObj name="Bitmap Image" r:id="rId3" imgW="6400000" imgH="14127547"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836613"/>
                        <a:ext cx="2589213" cy="548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9" name="Text Box 5">
            <a:extLst>
              <a:ext uri="{FF2B5EF4-FFF2-40B4-BE49-F238E27FC236}">
                <a16:creationId xmlns:a16="http://schemas.microsoft.com/office/drawing/2014/main" id="{81B9A760-2EA9-4B98-AE14-9CDE9192BCCB}"/>
              </a:ext>
            </a:extLst>
          </p:cNvPr>
          <p:cNvSpPr txBox="1">
            <a:spLocks noChangeArrowheads="1"/>
          </p:cNvSpPr>
          <p:nvPr/>
        </p:nvSpPr>
        <p:spPr bwMode="auto">
          <a:xfrm>
            <a:off x="250825" y="2492375"/>
            <a:ext cx="5832475"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kumimoji="1" lang="zh-CN" altLang="en-US" sz="2400" b="1">
                <a:solidFill>
                  <a:srgbClr val="FF3300"/>
                </a:solidFill>
                <a:latin typeface="Times New Roman" panose="02020603050405020304" pitchFamily="18" charset="0"/>
                <a:ea typeface="黑体" panose="02010609060101010101" pitchFamily="49" charset="-122"/>
              </a:rPr>
              <a:t>优点：</a:t>
            </a:r>
          </a:p>
          <a:p>
            <a:pPr eaLnBrk="1" hangingPunct="1">
              <a:spcBef>
                <a:spcPct val="20000"/>
              </a:spcBef>
            </a:pPr>
            <a:r>
              <a:rPr kumimoji="1" lang="zh-CN" altLang="en-US" sz="2400" b="1">
                <a:latin typeface="Times New Roman" panose="02020603050405020304" pitchFamily="18" charset="0"/>
                <a:ea typeface="黑体" panose="02010609060101010101" pitchFamily="49" charset="-122"/>
              </a:rPr>
              <a:t>线路间互不影响，</a:t>
            </a:r>
            <a:r>
              <a:rPr kumimoji="1" lang="zh-CN" altLang="en-US" sz="2400" b="1">
                <a:solidFill>
                  <a:srgbClr val="2B67FD"/>
                </a:solidFill>
                <a:latin typeface="Times New Roman" panose="02020603050405020304" pitchFamily="18" charset="0"/>
                <a:ea typeface="黑体" panose="02010609060101010101" pitchFamily="49" charset="-122"/>
              </a:rPr>
              <a:t>供电可靠性较高（一般二级负荷）</a:t>
            </a:r>
            <a:r>
              <a:rPr kumimoji="1" lang="zh-CN" altLang="en-US" sz="2400" b="1">
                <a:latin typeface="Times New Roman" panose="02020603050405020304" pitchFamily="18" charset="0"/>
                <a:ea typeface="黑体" panose="02010609060101010101" pitchFamily="49" charset="-122"/>
              </a:rPr>
              <a:t>，且便于装设自动装置，保护装置也较简单。</a:t>
            </a:r>
          </a:p>
          <a:p>
            <a:pPr eaLnBrk="1" hangingPunct="1">
              <a:spcBef>
                <a:spcPct val="20000"/>
              </a:spcBef>
            </a:pPr>
            <a:r>
              <a:rPr kumimoji="1" lang="zh-CN" altLang="en-US" sz="2400" b="1">
                <a:solidFill>
                  <a:srgbClr val="FF3300"/>
                </a:solidFill>
                <a:latin typeface="Times New Roman" panose="02020603050405020304" pitchFamily="18" charset="0"/>
                <a:ea typeface="黑体" panose="02010609060101010101" pitchFamily="49" charset="-122"/>
              </a:rPr>
              <a:t>缺点：</a:t>
            </a:r>
          </a:p>
          <a:p>
            <a:pPr eaLnBrk="1" hangingPunct="1">
              <a:spcBef>
                <a:spcPct val="20000"/>
              </a:spcBef>
            </a:pPr>
            <a:r>
              <a:rPr kumimoji="1" lang="zh-CN" altLang="en-US" sz="2400" b="1">
                <a:solidFill>
                  <a:srgbClr val="0000FF"/>
                </a:solidFill>
                <a:latin typeface="Times New Roman" panose="02020603050405020304" pitchFamily="18" charset="0"/>
                <a:ea typeface="黑体" panose="02010609060101010101" pitchFamily="49" charset="-122"/>
              </a:rPr>
              <a:t>高压开关设备较多</a:t>
            </a:r>
            <a:r>
              <a:rPr kumimoji="1" lang="zh-CN" altLang="en-US" sz="2400" b="1">
                <a:latin typeface="Times New Roman" panose="02020603050405020304" pitchFamily="18" charset="0"/>
                <a:ea typeface="黑体" panose="02010609060101010101" pitchFamily="49" charset="-122"/>
              </a:rPr>
              <a:t>，且每台高压断路器须装设一个</a:t>
            </a:r>
            <a:r>
              <a:rPr kumimoji="1" lang="zh-CN" altLang="en-US" sz="2400" b="1">
                <a:solidFill>
                  <a:srgbClr val="0000FF"/>
                </a:solidFill>
                <a:latin typeface="Times New Roman" panose="02020603050405020304" pitchFamily="18" charset="0"/>
                <a:ea typeface="黑体" panose="02010609060101010101" pitchFamily="49" charset="-122"/>
              </a:rPr>
              <a:t>高压开关柜</a:t>
            </a:r>
            <a:r>
              <a:rPr kumimoji="1" lang="zh-CN" altLang="en-US" sz="2400" b="1">
                <a:latin typeface="Times New Roman" panose="02020603050405020304" pitchFamily="18" charset="0"/>
                <a:ea typeface="黑体" panose="02010609060101010101" pitchFamily="49" charset="-122"/>
              </a:rPr>
              <a:t>，使</a:t>
            </a:r>
            <a:r>
              <a:rPr kumimoji="1" lang="zh-CN" altLang="en-US" sz="2400" b="1">
                <a:solidFill>
                  <a:srgbClr val="0000FF"/>
                </a:solidFill>
                <a:latin typeface="Times New Roman" panose="02020603050405020304" pitchFamily="18" charset="0"/>
                <a:ea typeface="黑体" panose="02010609060101010101" pitchFamily="49" charset="-122"/>
              </a:rPr>
              <a:t>投资增加</a:t>
            </a:r>
            <a:r>
              <a:rPr kumimoji="1" lang="zh-CN" altLang="en-US" sz="2400" b="1">
                <a:latin typeface="Times New Roman" panose="02020603050405020304" pitchFamily="18" charset="0"/>
                <a:ea typeface="黑体" panose="02010609060101010101" pitchFamily="49" charset="-122"/>
              </a:rPr>
              <a:t>；</a:t>
            </a:r>
          </a:p>
          <a:p>
            <a:pPr eaLnBrk="1" hangingPunct="1">
              <a:spcBef>
                <a:spcPct val="20000"/>
              </a:spcBef>
            </a:pPr>
            <a:r>
              <a:rPr kumimoji="1" lang="zh-CN" altLang="en-US" sz="2400" b="1">
                <a:latin typeface="Times New Roman" panose="02020603050405020304" pitchFamily="18" charset="0"/>
                <a:ea typeface="黑体" panose="02010609060101010101" pitchFamily="49" charset="-122"/>
              </a:rPr>
              <a:t>发生故障或检修时，</a:t>
            </a:r>
            <a:r>
              <a:rPr kumimoji="1" lang="zh-CN" altLang="en-US" sz="2400" b="1">
                <a:solidFill>
                  <a:srgbClr val="0000FF"/>
                </a:solidFill>
                <a:latin typeface="Times New Roman" panose="02020603050405020304" pitchFamily="18" charset="0"/>
                <a:ea typeface="黑体" panose="02010609060101010101" pitchFamily="49" charset="-122"/>
              </a:rPr>
              <a:t>该线路</a:t>
            </a:r>
            <a:r>
              <a:rPr kumimoji="1" lang="zh-CN" altLang="en-US" sz="2400" b="1">
                <a:latin typeface="Times New Roman" panose="02020603050405020304" pitchFamily="18" charset="0"/>
                <a:ea typeface="黑体" panose="02010609060101010101" pitchFamily="49" charset="-122"/>
              </a:rPr>
              <a:t>所供电的负荷都要</a:t>
            </a:r>
            <a:r>
              <a:rPr kumimoji="1" lang="zh-CN" altLang="en-US" sz="2400" b="1">
                <a:solidFill>
                  <a:srgbClr val="0000FF"/>
                </a:solidFill>
                <a:latin typeface="Times New Roman" panose="02020603050405020304" pitchFamily="18" charset="0"/>
                <a:ea typeface="黑体" panose="02010609060101010101" pitchFamily="49" charset="-122"/>
              </a:rPr>
              <a:t>停电</a:t>
            </a:r>
            <a:r>
              <a:rPr kumimoji="1" lang="zh-CN" altLang="en-US" sz="2400" b="1">
                <a:latin typeface="Times New Roman" panose="02020603050405020304" pitchFamily="18" charset="0"/>
                <a:ea typeface="黑体" panose="02010609060101010101" pitchFamily="49" charset="-122"/>
              </a:rPr>
              <a:t>。（车间变电所高或低压侧间</a:t>
            </a:r>
            <a:r>
              <a:rPr kumimoji="1" lang="zh-CN" altLang="en-US" sz="2400" b="1">
                <a:solidFill>
                  <a:srgbClr val="FF3300"/>
                </a:solidFill>
                <a:latin typeface="Times New Roman" panose="02020603050405020304" pitchFamily="18" charset="0"/>
                <a:ea typeface="黑体" panose="02010609060101010101" pitchFamily="49" charset="-122"/>
              </a:rPr>
              <a:t>设联络线</a:t>
            </a:r>
            <a:r>
              <a:rPr kumimoji="1" lang="zh-CN" altLang="en-US" sz="2400" b="1">
                <a:latin typeface="Times New Roman" panose="02020603050405020304" pitchFamily="18" charset="0"/>
                <a:ea typeface="黑体" panose="02010609060101010101" pitchFamily="49" charset="-122"/>
              </a:rPr>
              <a:t>）</a:t>
            </a:r>
          </a:p>
        </p:txBody>
      </p:sp>
      <p:sp>
        <p:nvSpPr>
          <p:cNvPr id="1030" name="Text Box 6">
            <a:extLst>
              <a:ext uri="{FF2B5EF4-FFF2-40B4-BE49-F238E27FC236}">
                <a16:creationId xmlns:a16="http://schemas.microsoft.com/office/drawing/2014/main" id="{FF361147-DB24-48DB-9682-E32CCF853574}"/>
              </a:ext>
            </a:extLst>
          </p:cNvPr>
          <p:cNvSpPr txBox="1">
            <a:spLocks noChangeArrowheads="1"/>
          </p:cNvSpPr>
          <p:nvPr/>
        </p:nvSpPr>
        <p:spPr bwMode="auto">
          <a:xfrm>
            <a:off x="323850" y="620713"/>
            <a:ext cx="8305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Times New Roman" panose="02020603050405020304" pitchFamily="18" charset="0"/>
              </a:rPr>
              <a:t>工厂电力线路（高压及低压线路）</a:t>
            </a:r>
            <a:r>
              <a:rPr kumimoji="1" lang="zh-CN" altLang="en-US" sz="2400" b="1">
                <a:solidFill>
                  <a:srgbClr val="2B67FD"/>
                </a:solidFill>
                <a:latin typeface="Times New Roman" panose="02020603050405020304" pitchFamily="18" charset="0"/>
              </a:rPr>
              <a:t>接线总原则</a:t>
            </a:r>
            <a:r>
              <a:rPr kumimoji="1" lang="zh-CN" altLang="en-US" sz="2400" b="1">
                <a:latin typeface="Times New Roman" panose="02020603050405020304" pitchFamily="18" charset="0"/>
              </a:rPr>
              <a:t>：</a:t>
            </a:r>
            <a:r>
              <a:rPr kumimoji="1" lang="zh-CN" altLang="en-US" sz="2400" b="1">
                <a:solidFill>
                  <a:srgbClr val="FF3300"/>
                </a:solidFill>
                <a:latin typeface="Times New Roman" panose="02020603050405020304" pitchFamily="18" charset="0"/>
              </a:rPr>
              <a:t>简单、可靠、尽量深入负荷中心</a:t>
            </a:r>
            <a:r>
              <a:rPr kumimoji="1" lang="zh-CN" altLang="en-US" sz="2400" b="1">
                <a:latin typeface="Times New Roman" panose="02020603050405020304" pitchFamily="18" charset="0"/>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12039" name="Group 71">
            <a:extLst>
              <a:ext uri="{FF2B5EF4-FFF2-40B4-BE49-F238E27FC236}">
                <a16:creationId xmlns:a16="http://schemas.microsoft.com/office/drawing/2014/main" id="{ED450E4A-E3B3-45D7-BAF4-D3DB238843BC}"/>
              </a:ext>
            </a:extLst>
          </p:cNvPr>
          <p:cNvGraphicFramePr>
            <a:graphicFrameLocks noGrp="1"/>
          </p:cNvGraphicFramePr>
          <p:nvPr>
            <p:ph type="tbl" idx="1"/>
          </p:nvPr>
        </p:nvGraphicFramePr>
        <p:xfrm>
          <a:off x="381000" y="2514600"/>
          <a:ext cx="8305800" cy="1905000"/>
        </p:xfrm>
        <a:graphic>
          <a:graphicData uri="http://schemas.openxmlformats.org/drawingml/2006/table">
            <a:tbl>
              <a:tblPr/>
              <a:tblGrid>
                <a:gridCol w="11049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1028700">
                  <a:extLst>
                    <a:ext uri="{9D8B030D-6E8A-4147-A177-3AD203B41FA5}">
                      <a16:colId xmlns:a16="http://schemas.microsoft.com/office/drawing/2014/main" val="20003"/>
                    </a:ext>
                  </a:extLst>
                </a:gridCol>
                <a:gridCol w="1028700">
                  <a:extLst>
                    <a:ext uri="{9D8B030D-6E8A-4147-A177-3AD203B41FA5}">
                      <a16:colId xmlns:a16="http://schemas.microsoft.com/office/drawing/2014/main" val="20004"/>
                    </a:ext>
                  </a:extLst>
                </a:gridCol>
                <a:gridCol w="1028700">
                  <a:extLst>
                    <a:ext uri="{9D8B030D-6E8A-4147-A177-3AD203B41FA5}">
                      <a16:colId xmlns:a16="http://schemas.microsoft.com/office/drawing/2014/main" val="20005"/>
                    </a:ext>
                  </a:extLst>
                </a:gridCol>
                <a:gridCol w="1028700">
                  <a:extLst>
                    <a:ext uri="{9D8B030D-6E8A-4147-A177-3AD203B41FA5}">
                      <a16:colId xmlns:a16="http://schemas.microsoft.com/office/drawing/2014/main" val="20006"/>
                    </a:ext>
                  </a:extLst>
                </a:gridCol>
                <a:gridCol w="1028700">
                  <a:extLst>
                    <a:ext uri="{9D8B030D-6E8A-4147-A177-3AD203B41FA5}">
                      <a16:colId xmlns:a16="http://schemas.microsoft.com/office/drawing/2014/main" val="20007"/>
                    </a:ext>
                  </a:extLst>
                </a:gridCol>
              </a:tblGrid>
              <a:tr h="476250">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a:ln>
                            <a:noFill/>
                          </a:ln>
                          <a:solidFill>
                            <a:schemeClr val="tx1"/>
                          </a:solidFill>
                          <a:effectLst/>
                          <a:latin typeface="黑体" pitchFamily="2" charset="-122"/>
                          <a:ea typeface="黑体" pitchFamily="2" charset="-122"/>
                        </a:rPr>
                        <a:t>线路电压等级</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7">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黑体" pitchFamily="2" charset="-122"/>
                          <a:ea typeface="黑体" pitchFamily="2" charset="-122"/>
                        </a:rPr>
                        <a:t>电杆挡距</a:t>
                      </a:r>
                      <a:r>
                        <a:rPr kumimoji="0" lang="en-US" altLang="zh-CN" sz="2000" b="1" i="0" u="none" strike="noStrike" cap="none" normalizeH="0" baseline="0">
                          <a:ln>
                            <a:noFill/>
                          </a:ln>
                          <a:solidFill>
                            <a:schemeClr val="tx1"/>
                          </a:solidFill>
                          <a:effectLst/>
                          <a:latin typeface="黑体" pitchFamily="2" charset="-122"/>
                          <a:ea typeface="黑体" pitchFamily="2"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7625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黑体" pitchFamily="2" charset="-122"/>
                          <a:ea typeface="黑体" pitchFamily="2" charset="-122"/>
                        </a:rPr>
                        <a:t>40</a:t>
                      </a:r>
                      <a:r>
                        <a:rPr kumimoji="0" lang="zh-CN" altLang="en-US" sz="2000" b="1" i="0" u="none" strike="noStrike" cap="none" normalizeH="0" baseline="0">
                          <a:ln>
                            <a:noFill/>
                          </a:ln>
                          <a:solidFill>
                            <a:schemeClr val="tx1"/>
                          </a:solidFill>
                          <a:effectLst/>
                          <a:latin typeface="黑体" pitchFamily="2" charset="-122"/>
                          <a:ea typeface="黑体" pitchFamily="2" charset="-122"/>
                        </a:rPr>
                        <a:t>以下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黑体" pitchFamily="2" charset="-122"/>
                          <a:ea typeface="黑体" pitchFamily="2"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黑体" pitchFamily="2" charset="-122"/>
                          <a:ea typeface="黑体" pitchFamily="2" charset="-122"/>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黑体" pitchFamily="2" charset="-122"/>
                          <a:ea typeface="黑体" pitchFamily="2" charset="-122"/>
                        </a:rPr>
                        <a:t>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黑体" pitchFamily="2" charset="-122"/>
                          <a:ea typeface="黑体" pitchFamily="2" charset="-122"/>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黑体" pitchFamily="2" charset="-122"/>
                          <a:ea typeface="黑体" pitchFamily="2" charset="-122"/>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黑体" pitchFamily="2" charset="-122"/>
                          <a:ea typeface="黑体" pitchFamily="2" charset="-122"/>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62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黑体" pitchFamily="2" charset="-122"/>
                          <a:ea typeface="黑体" pitchFamily="2" charset="-122"/>
                        </a:rPr>
                        <a:t>10KV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黑体" pitchFamily="2" charset="-122"/>
                          <a:ea typeface="黑体" pitchFamily="2" charset="-122"/>
                        </a:rPr>
                        <a:t>0.60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黑体" pitchFamily="2" charset="-122"/>
                          <a:ea typeface="黑体" pitchFamily="2" charset="-122"/>
                        </a:rPr>
                        <a:t>0.65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黑体" pitchFamily="2" charset="-122"/>
                          <a:ea typeface="黑体" pitchFamily="2" charset="-122"/>
                        </a:rPr>
                        <a:t>0.70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黑体" pitchFamily="2" charset="-122"/>
                          <a:ea typeface="黑体" pitchFamily="2" charset="-122"/>
                        </a:rPr>
                        <a:t>0.75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黑体" pitchFamily="2" charset="-122"/>
                          <a:ea typeface="黑体" pitchFamily="2" charset="-122"/>
                        </a:rPr>
                        <a:t>0.85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黑体" pitchFamily="2" charset="-122"/>
                          <a:ea typeface="黑体" pitchFamily="2" charset="-122"/>
                        </a:rPr>
                        <a:t>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黑体" pitchFamily="2" charset="-122"/>
                          <a:ea typeface="黑体" pitchFamily="2" charset="-122"/>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62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黑体" pitchFamily="2" charset="-122"/>
                          <a:ea typeface="黑体" pitchFamily="2" charset="-122"/>
                        </a:rPr>
                        <a:t>380V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黑体" pitchFamily="2" charset="-122"/>
                          <a:ea typeface="黑体" pitchFamily="2" charset="-122"/>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黑体" pitchFamily="2" charset="-122"/>
                          <a:ea typeface="黑体" pitchFamily="2" charset="-122"/>
                        </a:rPr>
                        <a:t>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黑体" pitchFamily="2" charset="-122"/>
                          <a:ea typeface="黑体" pitchFamily="2" charset="-122"/>
                        </a:rPr>
                        <a:t>0.45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黑体" pitchFamily="2" charset="-122"/>
                          <a:ea typeface="黑体" pitchFamily="2" charset="-122"/>
                        </a:rPr>
                        <a:t>0.50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a:ln>
                            <a:noFill/>
                          </a:ln>
                          <a:solidFill>
                            <a:schemeClr val="tx1"/>
                          </a:solidFill>
                          <a:effectLst/>
                          <a:latin typeface="黑体" pitchFamily="2" charset="-122"/>
                          <a:ea typeface="黑体"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黑体" pitchFamily="2" charset="-122"/>
                          <a:ea typeface="黑体"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黑体" pitchFamily="2" charset="-122"/>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1242" name="Text Box 72">
            <a:extLst>
              <a:ext uri="{FF2B5EF4-FFF2-40B4-BE49-F238E27FC236}">
                <a16:creationId xmlns:a16="http://schemas.microsoft.com/office/drawing/2014/main" id="{9533DFCA-2716-4D59-A52E-A0A4934A4E49}"/>
              </a:ext>
            </a:extLst>
          </p:cNvPr>
          <p:cNvSpPr txBox="1">
            <a:spLocks noChangeArrowheads="1"/>
          </p:cNvSpPr>
          <p:nvPr/>
        </p:nvSpPr>
        <p:spPr bwMode="auto">
          <a:xfrm>
            <a:off x="1981200" y="1600200"/>
            <a:ext cx="59039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800" b="1">
                <a:solidFill>
                  <a:srgbClr val="FF3300"/>
                </a:solidFill>
                <a:latin typeface="Times New Roman" panose="02020603050405020304" pitchFamily="18" charset="0"/>
                <a:ea typeface="黑体" panose="02010609060101010101" pitchFamily="49" charset="-122"/>
              </a:rPr>
              <a:t>同杆架设的导线之间的最小距离</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14051" name="Group 35">
            <a:extLst>
              <a:ext uri="{FF2B5EF4-FFF2-40B4-BE49-F238E27FC236}">
                <a16:creationId xmlns:a16="http://schemas.microsoft.com/office/drawing/2014/main" id="{FBABBF24-885D-4663-9BCB-CA7DEF127000}"/>
              </a:ext>
            </a:extLst>
          </p:cNvPr>
          <p:cNvGraphicFramePr>
            <a:graphicFrameLocks noGrp="1"/>
          </p:cNvGraphicFramePr>
          <p:nvPr>
            <p:ph type="tbl" idx="1"/>
          </p:nvPr>
        </p:nvGraphicFramePr>
        <p:xfrm>
          <a:off x="533400" y="2133600"/>
          <a:ext cx="8229600" cy="3505201"/>
        </p:xfrm>
        <a:graphic>
          <a:graphicData uri="http://schemas.openxmlformats.org/drawingml/2006/table">
            <a:tbl>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577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Arial" charset="0"/>
                          <a:ea typeface="黑体" pitchFamily="2" charset="-122"/>
                        </a:rPr>
                        <a:t>横担类别</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Arial" charset="0"/>
                          <a:ea typeface="黑体" pitchFamily="2" charset="-122"/>
                        </a:rPr>
                        <a:t>直线杆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Arial" charset="0"/>
                          <a:ea typeface="黑体" pitchFamily="2" charset="-122"/>
                        </a:rPr>
                        <a:t>分支或转角杆</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62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黑体" pitchFamily="2" charset="-122"/>
                        </a:rPr>
                        <a:t>6~10KV</a:t>
                      </a:r>
                      <a:r>
                        <a:rPr kumimoji="0" lang="zh-CN" altLang="en-US" sz="2400" b="1" i="0" u="none" strike="noStrike" cap="none" normalizeH="0" baseline="0">
                          <a:ln>
                            <a:noFill/>
                          </a:ln>
                          <a:solidFill>
                            <a:schemeClr val="tx1"/>
                          </a:solidFill>
                          <a:effectLst/>
                          <a:latin typeface="Arial" charset="0"/>
                          <a:ea typeface="黑体" pitchFamily="2" charset="-122"/>
                        </a:rPr>
                        <a:t>与</a:t>
                      </a:r>
                      <a:r>
                        <a:rPr kumimoji="0" lang="en-US" altLang="zh-CN" sz="2400" b="1" i="0" u="none" strike="noStrike" cap="none" normalizeH="0" baseline="0">
                          <a:ln>
                            <a:noFill/>
                          </a:ln>
                          <a:solidFill>
                            <a:schemeClr val="tx1"/>
                          </a:solidFill>
                          <a:effectLst/>
                          <a:latin typeface="Arial" charset="0"/>
                          <a:ea typeface="黑体" pitchFamily="2" charset="-122"/>
                        </a:rPr>
                        <a:t>6~10KV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黑体" pitchFamily="2" charset="-122"/>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黑体" pitchFamily="2" charset="-122"/>
                        </a:rPr>
                        <a:t>0.45/0.6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10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黑体" pitchFamily="2" charset="-122"/>
                        </a:rPr>
                        <a:t>6~10KV</a:t>
                      </a:r>
                      <a:r>
                        <a:rPr kumimoji="0" lang="zh-CN" altLang="en-US" sz="2400" b="1" i="0" u="none" strike="noStrike" cap="none" normalizeH="0" baseline="0">
                          <a:ln>
                            <a:noFill/>
                          </a:ln>
                          <a:solidFill>
                            <a:schemeClr val="tx1"/>
                          </a:solidFill>
                          <a:effectLst/>
                          <a:latin typeface="Arial" charset="0"/>
                          <a:ea typeface="黑体" pitchFamily="2" charset="-122"/>
                        </a:rPr>
                        <a:t>与</a:t>
                      </a:r>
                      <a:r>
                        <a:rPr kumimoji="0" lang="en-US" altLang="zh-CN" sz="2400" b="1" i="0" u="none" strike="noStrike" cap="none" normalizeH="0" baseline="0">
                          <a:ln>
                            <a:noFill/>
                          </a:ln>
                          <a:solidFill>
                            <a:schemeClr val="tx1"/>
                          </a:solidFill>
                          <a:effectLst/>
                          <a:latin typeface="Arial" charset="0"/>
                          <a:ea typeface="黑体" pitchFamily="2" charset="-122"/>
                        </a:rPr>
                        <a:t>0.4KV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黑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黑体" pitchFamily="2" charset="-122"/>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00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黑体" pitchFamily="2" charset="-122"/>
                        </a:rPr>
                        <a:t>0.4KV</a:t>
                      </a:r>
                      <a:r>
                        <a:rPr kumimoji="0" lang="zh-CN" altLang="en-US" sz="2400" b="1" i="0" u="none" strike="noStrike" cap="none" normalizeH="0" baseline="0">
                          <a:ln>
                            <a:noFill/>
                          </a:ln>
                          <a:solidFill>
                            <a:schemeClr val="tx1"/>
                          </a:solidFill>
                          <a:effectLst/>
                          <a:latin typeface="Arial" charset="0"/>
                          <a:ea typeface="黑体" pitchFamily="2" charset="-122"/>
                        </a:rPr>
                        <a:t>与</a:t>
                      </a:r>
                      <a:r>
                        <a:rPr kumimoji="0" lang="en-US" altLang="zh-CN" sz="2400" b="1" i="0" u="none" strike="noStrike" cap="none" normalizeH="0" baseline="0">
                          <a:ln>
                            <a:noFill/>
                          </a:ln>
                          <a:solidFill>
                            <a:schemeClr val="tx1"/>
                          </a:solidFill>
                          <a:effectLst/>
                          <a:latin typeface="Arial" charset="0"/>
                          <a:ea typeface="黑体" pitchFamily="2" charset="-122"/>
                        </a:rPr>
                        <a:t>0.4KV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黑体" pitchFamily="2" charset="-122"/>
                        </a:rPr>
                        <a:t>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黑体" pitchFamily="2" charset="-122"/>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762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黑体" pitchFamily="2" charset="-122"/>
                        </a:rPr>
                        <a:t>6~10KV</a:t>
                      </a:r>
                      <a:r>
                        <a:rPr kumimoji="0" lang="zh-CN" altLang="en-US" sz="2400" b="1" i="0" u="none" strike="noStrike" cap="none" normalizeH="0" baseline="0">
                          <a:ln>
                            <a:noFill/>
                          </a:ln>
                          <a:solidFill>
                            <a:schemeClr val="tx1"/>
                          </a:solidFill>
                          <a:effectLst/>
                          <a:latin typeface="Arial" charset="0"/>
                          <a:ea typeface="黑体" pitchFamily="2" charset="-122"/>
                        </a:rPr>
                        <a:t>与信号线</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黑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黑体" pitchFamily="2" charset="-122"/>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93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黑体" pitchFamily="2" charset="-122"/>
                        </a:rPr>
                        <a:t>0.4KV</a:t>
                      </a:r>
                      <a:r>
                        <a:rPr kumimoji="0" lang="zh-CN" altLang="en-US" sz="2400" b="1" i="0" u="none" strike="noStrike" cap="none" normalizeH="0" baseline="0">
                          <a:ln>
                            <a:noFill/>
                          </a:ln>
                          <a:solidFill>
                            <a:schemeClr val="tx1"/>
                          </a:solidFill>
                          <a:effectLst/>
                          <a:latin typeface="Arial" charset="0"/>
                          <a:ea typeface="黑体" pitchFamily="2" charset="-122"/>
                        </a:rPr>
                        <a:t>与信号线</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黑体" pitchFamily="2" charset="-122"/>
                        </a:rPr>
                        <a:t>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charset="0"/>
                          <a:ea typeface="黑体" pitchFamily="2" charset="-122"/>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2256" name="Text Box 36">
            <a:extLst>
              <a:ext uri="{FF2B5EF4-FFF2-40B4-BE49-F238E27FC236}">
                <a16:creationId xmlns:a16="http://schemas.microsoft.com/office/drawing/2014/main" id="{BFF5C70B-A27A-4557-9EFD-8F68739275A4}"/>
              </a:ext>
            </a:extLst>
          </p:cNvPr>
          <p:cNvSpPr txBox="1">
            <a:spLocks noChangeArrowheads="1"/>
          </p:cNvSpPr>
          <p:nvPr/>
        </p:nvSpPr>
        <p:spPr bwMode="auto">
          <a:xfrm>
            <a:off x="611188" y="1341438"/>
            <a:ext cx="6940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800" b="1">
                <a:solidFill>
                  <a:srgbClr val="FF3300"/>
                </a:solidFill>
                <a:latin typeface="Times New Roman" panose="02020603050405020304" pitchFamily="18" charset="0"/>
                <a:ea typeface="黑体" panose="02010609060101010101" pitchFamily="49" charset="-122"/>
              </a:rPr>
              <a:t>同杆架设线路各层横担间的最小距离</a:t>
            </a:r>
          </a:p>
        </p:txBody>
      </p:sp>
      <p:sp>
        <p:nvSpPr>
          <p:cNvPr id="52257" name="Text Box 4">
            <a:extLst>
              <a:ext uri="{FF2B5EF4-FFF2-40B4-BE49-F238E27FC236}">
                <a16:creationId xmlns:a16="http://schemas.microsoft.com/office/drawing/2014/main" id="{2400185E-5AB7-468C-A226-5BDEABDD6071}"/>
              </a:ext>
            </a:extLst>
          </p:cNvPr>
          <p:cNvSpPr txBox="1">
            <a:spLocks noChangeArrowheads="1"/>
          </p:cNvSpPr>
          <p:nvPr/>
        </p:nvSpPr>
        <p:spPr bwMode="auto">
          <a:xfrm>
            <a:off x="7019925" y="1484313"/>
            <a:ext cx="1728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latin typeface="黑体" panose="02010609060101010101" pitchFamily="49" charset="-122"/>
                <a:ea typeface="黑体" panose="02010609060101010101" pitchFamily="49" charset="-122"/>
              </a:rPr>
              <a:t>（单位：</a:t>
            </a:r>
            <a:r>
              <a:rPr lang="en-US" altLang="zh-CN" b="1">
                <a:latin typeface="Times New Roman" panose="02020603050405020304" pitchFamily="18" charset="0"/>
                <a:ea typeface="黑体" panose="02010609060101010101" pitchFamily="49" charset="-122"/>
              </a:rPr>
              <a:t>m</a:t>
            </a:r>
            <a:r>
              <a:rPr lang="zh-CN" altLang="en-US" b="1">
                <a:latin typeface="Times New Roman" panose="02020603050405020304" pitchFamily="18" charset="0"/>
                <a:ea typeface="黑体" panose="02010609060101010101" pitchFamily="49" charset="-122"/>
              </a:rPr>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15290" name="Group 1274">
            <a:extLst>
              <a:ext uri="{FF2B5EF4-FFF2-40B4-BE49-F238E27FC236}">
                <a16:creationId xmlns:a16="http://schemas.microsoft.com/office/drawing/2014/main" id="{5646F24E-5EB8-4C66-AC34-1D1C937D5D71}"/>
              </a:ext>
            </a:extLst>
          </p:cNvPr>
          <p:cNvGraphicFramePr>
            <a:graphicFrameLocks noGrp="1"/>
          </p:cNvGraphicFramePr>
          <p:nvPr>
            <p:ph type="tbl" idx="1"/>
          </p:nvPr>
        </p:nvGraphicFramePr>
        <p:xfrm>
          <a:off x="533400" y="1143000"/>
          <a:ext cx="8153400" cy="5394960"/>
        </p:xfrm>
        <a:graphic>
          <a:graphicData uri="http://schemas.openxmlformats.org/drawingml/2006/table">
            <a:tbl>
              <a:tblPr/>
              <a:tblGrid>
                <a:gridCol w="1358900">
                  <a:extLst>
                    <a:ext uri="{9D8B030D-6E8A-4147-A177-3AD203B41FA5}">
                      <a16:colId xmlns:a16="http://schemas.microsoft.com/office/drawing/2014/main" val="1434584332"/>
                    </a:ext>
                  </a:extLst>
                </a:gridCol>
                <a:gridCol w="1358900">
                  <a:extLst>
                    <a:ext uri="{9D8B030D-6E8A-4147-A177-3AD203B41FA5}">
                      <a16:colId xmlns:a16="http://schemas.microsoft.com/office/drawing/2014/main" val="1352329936"/>
                    </a:ext>
                  </a:extLst>
                </a:gridCol>
                <a:gridCol w="2159000">
                  <a:extLst>
                    <a:ext uri="{9D8B030D-6E8A-4147-A177-3AD203B41FA5}">
                      <a16:colId xmlns:a16="http://schemas.microsoft.com/office/drawing/2014/main" val="738347009"/>
                    </a:ext>
                  </a:extLst>
                </a:gridCol>
                <a:gridCol w="1143000">
                  <a:extLst>
                    <a:ext uri="{9D8B030D-6E8A-4147-A177-3AD203B41FA5}">
                      <a16:colId xmlns:a16="http://schemas.microsoft.com/office/drawing/2014/main" val="2046592754"/>
                    </a:ext>
                  </a:extLst>
                </a:gridCol>
                <a:gridCol w="1066800">
                  <a:extLst>
                    <a:ext uri="{9D8B030D-6E8A-4147-A177-3AD203B41FA5}">
                      <a16:colId xmlns:a16="http://schemas.microsoft.com/office/drawing/2014/main" val="3274511194"/>
                    </a:ext>
                  </a:extLst>
                </a:gridCol>
                <a:gridCol w="1066800">
                  <a:extLst>
                    <a:ext uri="{9D8B030D-6E8A-4147-A177-3AD203B41FA5}">
                      <a16:colId xmlns:a16="http://schemas.microsoft.com/office/drawing/2014/main" val="466786290"/>
                    </a:ext>
                  </a:extLst>
                </a:gridCol>
              </a:tblGrid>
              <a:tr h="0">
                <a:tc rowSpan="2" gridSpan="2">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经过地区或跨越对象</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rowSpan="2">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线路至</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线路电压</a:t>
                      </a: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/KV</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196363510"/>
                  </a:ext>
                </a:extLst>
              </a:tr>
              <a:tr h="328613">
                <a:tc gridSpan="2" vMerge="1">
                  <a:txBody>
                    <a:bodyPr/>
                    <a:lstStyle/>
                    <a:p>
                      <a:endParaRPr lang="zh-CN" altLang="en-US"/>
                    </a:p>
                  </a:txBody>
                  <a:tcPr/>
                </a:tc>
                <a:tc hMerge="1" vMerge="1">
                  <a:txBody>
                    <a:bodyPr/>
                    <a:lstStyle/>
                    <a:p>
                      <a:endParaRPr lang="zh-CN" altLang="en-US"/>
                    </a:p>
                  </a:txBody>
                  <a:tcPr/>
                </a:tc>
                <a:tc vMerge="1">
                  <a:txBody>
                    <a:bodyPr/>
                    <a:lstStyle/>
                    <a:p>
                      <a:endParaRPr lang="zh-CN" altLang="en-US"/>
                    </a:p>
                  </a:txBody>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以下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35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14761847"/>
                  </a:ext>
                </a:extLst>
              </a:tr>
              <a:tr h="330200">
                <a:tc gridSpan="2">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居民区、厂区</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地面</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57399063"/>
                  </a:ext>
                </a:extLst>
              </a:tr>
              <a:tr h="0">
                <a:tc gridSpan="2">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非居民区</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地面</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74682314"/>
                  </a:ext>
                </a:extLst>
              </a:tr>
              <a:tr h="0">
                <a:tc rowSpan="2" gridSpan="2">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道路</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地面</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29096680"/>
                  </a:ext>
                </a:extLst>
              </a:tr>
              <a:tr h="0">
                <a:tc gridSpan="2" vMerge="1">
                  <a:txBody>
                    <a:bodyPr/>
                    <a:lstStyle/>
                    <a:p>
                      <a:endParaRPr lang="zh-CN" altLang="en-US"/>
                    </a:p>
                  </a:txBody>
                  <a:tcPr/>
                </a:tc>
                <a:tc hMerge="1" vMerge="1">
                  <a:txBody>
                    <a:bodyPr/>
                    <a:lstStyle/>
                    <a:p>
                      <a:endParaRPr lang="zh-CN" altLang="en-US"/>
                    </a:p>
                  </a:txBody>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拉线至地面</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819735699"/>
                  </a:ext>
                </a:extLst>
              </a:tr>
              <a:tr h="0">
                <a:tc rowSpan="2">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铁路</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公用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轨顶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7.5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12366500"/>
                  </a:ext>
                </a:extLst>
              </a:tr>
              <a:tr h="0">
                <a:tc vMerge="1">
                  <a:txBody>
                    <a:bodyPr/>
                    <a:lstStyle/>
                    <a:p>
                      <a:endParaRPr lang="zh-CN" altLang="en-US"/>
                    </a:p>
                  </a:txBody>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非公用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7.5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98945280"/>
                  </a:ext>
                </a:extLst>
              </a:tr>
              <a:tr h="0">
                <a:tc rowSpan="2" gridSpan="2">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不能通航或浮运的河、湖</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水面</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6979975"/>
                  </a:ext>
                </a:extLst>
              </a:tr>
              <a:tr h="0">
                <a:tc gridSpan="2" vMerge="1">
                  <a:txBody>
                    <a:bodyPr/>
                    <a:lstStyle/>
                    <a:p>
                      <a:endParaRPr lang="zh-CN" altLang="en-US"/>
                    </a:p>
                  </a:txBody>
                  <a:tcPr/>
                </a:tc>
                <a:tc hMerge="1" vMerge="1">
                  <a:txBody>
                    <a:bodyPr/>
                    <a:lstStyle/>
                    <a:p>
                      <a:endParaRPr lang="zh-CN" altLang="en-US"/>
                    </a:p>
                  </a:txBody>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冰面</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02432364"/>
                  </a:ext>
                </a:extLst>
              </a:tr>
              <a:tr h="0">
                <a:tc rowSpan="2" gridSpan="2">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建筑物</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建筑物顶端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06932532"/>
                  </a:ext>
                </a:extLst>
              </a:tr>
              <a:tr h="0">
                <a:tc gridSpan="2" vMerge="1">
                  <a:txBody>
                    <a:bodyPr/>
                    <a:lstStyle/>
                    <a:p>
                      <a:endParaRPr lang="zh-CN" altLang="en-US"/>
                    </a:p>
                  </a:txBody>
                  <a:tcPr/>
                </a:tc>
                <a:tc hMerge="1" vMerge="1">
                  <a:txBody>
                    <a:bodyPr/>
                    <a:lstStyle/>
                    <a:p>
                      <a:endParaRPr lang="zh-CN" altLang="en-US"/>
                    </a:p>
                  </a:txBody>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外侧导线至建筑物凸出部分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52301093"/>
                  </a:ext>
                </a:extLst>
              </a:tr>
              <a:tr h="0">
                <a:tc rowSpan="2" gridSpan="2">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特殊用途的管道</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电力线在管道上面</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9237925"/>
                  </a:ext>
                </a:extLst>
              </a:tr>
              <a:tr h="0">
                <a:tc gridSpan="2" vMerge="1">
                  <a:txBody>
                    <a:bodyPr/>
                    <a:lstStyle/>
                    <a:p>
                      <a:endParaRPr lang="zh-CN" altLang="en-US"/>
                    </a:p>
                  </a:txBody>
                  <a:tcPr/>
                </a:tc>
                <a:tc hMerge="1" vMerge="1">
                  <a:txBody>
                    <a:bodyPr/>
                    <a:lstStyle/>
                    <a:p>
                      <a:endParaRPr lang="zh-CN" altLang="en-US"/>
                    </a:p>
                  </a:txBody>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电力线在管道下面</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不允许</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不允许</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5053697"/>
                  </a:ext>
                </a:extLst>
              </a:tr>
            </a:tbl>
          </a:graphicData>
        </a:graphic>
      </p:graphicFrame>
      <p:sp>
        <p:nvSpPr>
          <p:cNvPr id="53334" name="Text Box 1272">
            <a:extLst>
              <a:ext uri="{FF2B5EF4-FFF2-40B4-BE49-F238E27FC236}">
                <a16:creationId xmlns:a16="http://schemas.microsoft.com/office/drawing/2014/main" id="{71F1806B-01FE-4365-A439-8AD946B8CD22}"/>
              </a:ext>
            </a:extLst>
          </p:cNvPr>
          <p:cNvSpPr txBox="1">
            <a:spLocks noChangeArrowheads="1"/>
          </p:cNvSpPr>
          <p:nvPr/>
        </p:nvSpPr>
        <p:spPr bwMode="auto">
          <a:xfrm>
            <a:off x="1600200" y="609600"/>
            <a:ext cx="624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b="1">
                <a:solidFill>
                  <a:srgbClr val="FF3300"/>
                </a:solidFill>
                <a:latin typeface="Times New Roman" panose="02020603050405020304" pitchFamily="18" charset="0"/>
                <a:ea typeface="黑体" panose="02010609060101010101" pitchFamily="49" charset="-122"/>
              </a:rPr>
              <a:t>架空线路导线对地面、水面和跨越物的限距</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2051">
            <a:extLst>
              <a:ext uri="{FF2B5EF4-FFF2-40B4-BE49-F238E27FC236}">
                <a16:creationId xmlns:a16="http://schemas.microsoft.com/office/drawing/2014/main" id="{5C4A3BA3-F462-448C-B73D-8A2160B141A7}"/>
              </a:ext>
            </a:extLst>
          </p:cNvPr>
          <p:cNvSpPr>
            <a:spLocks noGrp="1" noChangeArrowheads="1"/>
          </p:cNvSpPr>
          <p:nvPr>
            <p:ph type="body" sz="half" idx="1"/>
          </p:nvPr>
        </p:nvSpPr>
        <p:spPr>
          <a:xfrm>
            <a:off x="457200" y="2924175"/>
            <a:ext cx="4691063" cy="3600450"/>
          </a:xfrm>
        </p:spPr>
        <p:txBody>
          <a:bodyPr/>
          <a:lstStyle/>
          <a:p>
            <a:pPr eaLnBrk="1" hangingPunct="1"/>
            <a:r>
              <a:rPr lang="zh-CN" altLang="en-US" sz="2800" b="1">
                <a:ea typeface="黑体" panose="02010609060101010101" pitchFamily="49" charset="-122"/>
              </a:rPr>
              <a:t>保护层又分为</a:t>
            </a:r>
            <a:r>
              <a:rPr lang="zh-CN" altLang="en-US" sz="2800" b="1">
                <a:solidFill>
                  <a:srgbClr val="FF3300"/>
                </a:solidFill>
                <a:ea typeface="黑体" panose="02010609060101010101" pitchFamily="49" charset="-122"/>
              </a:rPr>
              <a:t>内护层和外护层</a:t>
            </a:r>
            <a:r>
              <a:rPr lang="zh-CN" altLang="en-US" sz="2800" b="1">
                <a:ea typeface="黑体" panose="02010609060101010101" pitchFamily="49" charset="-122"/>
              </a:rPr>
              <a:t>：</a:t>
            </a:r>
          </a:p>
          <a:p>
            <a:pPr lvl="1" eaLnBrk="1" hangingPunct="1"/>
            <a:r>
              <a:rPr lang="zh-CN" altLang="en-US" b="1">
                <a:ea typeface="黑体" panose="02010609060101010101" pitchFamily="49" charset="-122"/>
              </a:rPr>
              <a:t>内护层：</a:t>
            </a:r>
            <a:r>
              <a:rPr lang="zh-CN" altLang="en-US" sz="2400" b="1">
                <a:ea typeface="黑体" panose="02010609060101010101" pitchFamily="49" charset="-122"/>
              </a:rPr>
              <a:t>直接保护绝缘层。</a:t>
            </a:r>
          </a:p>
          <a:p>
            <a:pPr lvl="1" eaLnBrk="1" hangingPunct="1"/>
            <a:r>
              <a:rPr lang="zh-CN" altLang="en-US" b="1">
                <a:ea typeface="黑体" panose="02010609060101010101" pitchFamily="49" charset="-122"/>
              </a:rPr>
              <a:t>外护层：</a:t>
            </a:r>
            <a:r>
              <a:rPr lang="zh-CN" altLang="en-US" sz="2400" b="1">
                <a:ea typeface="黑体" panose="02010609060101010101" pitchFamily="49" charset="-122"/>
              </a:rPr>
              <a:t>保护内护层免受机械损伤和腐蚀的，通常为钢丝或钢带构成的钢铠，外覆麻被、沥青或塑料护套。</a:t>
            </a:r>
          </a:p>
        </p:txBody>
      </p:sp>
      <p:sp>
        <p:nvSpPr>
          <p:cNvPr id="54275" name="Rectangle 2053">
            <a:extLst>
              <a:ext uri="{FF2B5EF4-FFF2-40B4-BE49-F238E27FC236}">
                <a16:creationId xmlns:a16="http://schemas.microsoft.com/office/drawing/2014/main" id="{F79FBEB9-6BBF-4C8C-965A-39D0622CB14D}"/>
              </a:ext>
            </a:extLst>
          </p:cNvPr>
          <p:cNvSpPr>
            <a:spLocks noGrp="1" noChangeArrowheads="1"/>
          </p:cNvSpPr>
          <p:nvPr>
            <p:ph type="title"/>
          </p:nvPr>
        </p:nvSpPr>
        <p:spPr>
          <a:xfrm>
            <a:off x="250825" y="549275"/>
            <a:ext cx="5105400" cy="533400"/>
          </a:xfrm>
          <a:noFill/>
        </p:spPr>
        <p:txBody>
          <a:bodyPr/>
          <a:lstStyle/>
          <a:p>
            <a:pPr algn="l" eaLnBrk="1" hangingPunct="1"/>
            <a:r>
              <a:rPr lang="en-US" altLang="zh-CN" sz="3200" b="1">
                <a:latin typeface="黑体" panose="02010609060101010101" pitchFamily="49" charset="-122"/>
                <a:ea typeface="黑体" panose="02010609060101010101" pitchFamily="49" charset="-122"/>
              </a:rPr>
              <a:t>5.2.3 </a:t>
            </a:r>
            <a:r>
              <a:rPr lang="zh-CN" altLang="en-US" sz="3200" b="1">
                <a:latin typeface="黑体" panose="02010609060101010101" pitchFamily="49" charset="-122"/>
                <a:ea typeface="黑体" panose="02010609060101010101" pitchFamily="49" charset="-122"/>
              </a:rPr>
              <a:t>电缆线路的结构</a:t>
            </a:r>
          </a:p>
        </p:txBody>
      </p:sp>
      <p:pic>
        <p:nvPicPr>
          <p:cNvPr id="54276" name="Picture 1029" descr="clip_image017">
            <a:extLst>
              <a:ext uri="{FF2B5EF4-FFF2-40B4-BE49-F238E27FC236}">
                <a16:creationId xmlns:a16="http://schemas.microsoft.com/office/drawing/2014/main" id="{3CA4CA1C-6E86-4352-B2BC-0581F1E69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2924175"/>
            <a:ext cx="2160588"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Rectangle 1031">
            <a:extLst>
              <a:ext uri="{FF2B5EF4-FFF2-40B4-BE49-F238E27FC236}">
                <a16:creationId xmlns:a16="http://schemas.microsoft.com/office/drawing/2014/main" id="{7F85D78F-2674-439D-8CCD-55C07178E5A3}"/>
              </a:ext>
            </a:extLst>
          </p:cNvPr>
          <p:cNvSpPr>
            <a:spLocks noChangeArrowheads="1"/>
          </p:cNvSpPr>
          <p:nvPr/>
        </p:nvSpPr>
        <p:spPr bwMode="auto">
          <a:xfrm>
            <a:off x="468313" y="1412875"/>
            <a:ext cx="83534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ea typeface="黑体" panose="02010609060101010101" pitchFamily="49" charset="-122"/>
              </a:rPr>
              <a:t>电缆</a:t>
            </a:r>
            <a:r>
              <a:rPr lang="en-US" altLang="zh-CN" sz="2800" b="1">
                <a:ea typeface="黑体" panose="02010609060101010101" pitchFamily="49" charset="-122"/>
              </a:rPr>
              <a:t>-----</a:t>
            </a:r>
            <a:r>
              <a:rPr lang="zh-CN" altLang="en-US" sz="2800" b="1">
                <a:ea typeface="黑体" panose="02010609060101010101" pitchFamily="49" charset="-122"/>
              </a:rPr>
              <a:t>特殊结构的导线，在几根（或单根）绞绕的</a:t>
            </a:r>
            <a:r>
              <a:rPr lang="zh-CN" altLang="en-US" sz="2800" b="1">
                <a:solidFill>
                  <a:srgbClr val="FF3300"/>
                </a:solidFill>
                <a:ea typeface="黑体" panose="02010609060101010101" pitchFamily="49" charset="-122"/>
              </a:rPr>
              <a:t>绝缘导电芯线</a:t>
            </a:r>
            <a:r>
              <a:rPr lang="zh-CN" altLang="en-US" sz="2800" b="1">
                <a:ea typeface="黑体" panose="02010609060101010101" pitchFamily="49" charset="-122"/>
              </a:rPr>
              <a:t>外面，都包有</a:t>
            </a:r>
            <a:r>
              <a:rPr lang="zh-CN" altLang="en-US" sz="2800" b="1">
                <a:solidFill>
                  <a:srgbClr val="FF3300"/>
                </a:solidFill>
                <a:ea typeface="黑体" panose="02010609060101010101" pitchFamily="49" charset="-122"/>
              </a:rPr>
              <a:t>绝缘层和保护</a:t>
            </a:r>
            <a:r>
              <a:rPr lang="zh-CN" altLang="en-US" sz="2800" b="1">
                <a:ea typeface="黑体" panose="02010609060101010101" pitchFamily="49" charset="-122"/>
              </a:rPr>
              <a:t>层。</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89ECDC8B-5DD3-4DEB-8F40-F2A38E59F3BD}"/>
              </a:ext>
            </a:extLst>
          </p:cNvPr>
          <p:cNvSpPr>
            <a:spLocks noGrp="1" noChangeArrowheads="1"/>
          </p:cNvSpPr>
          <p:nvPr>
            <p:ph type="title"/>
          </p:nvPr>
        </p:nvSpPr>
        <p:spPr>
          <a:xfrm>
            <a:off x="304800" y="457200"/>
            <a:ext cx="5419725" cy="533400"/>
          </a:xfrm>
        </p:spPr>
        <p:txBody>
          <a:bodyPr/>
          <a:lstStyle/>
          <a:p>
            <a:pPr algn="l" eaLnBrk="1" hangingPunct="1"/>
            <a:r>
              <a:rPr lang="en-US" altLang="zh-CN" sz="3200" b="1">
                <a:latin typeface="黑体" panose="02010609060101010101" pitchFamily="49" charset="-122"/>
                <a:ea typeface="黑体" panose="02010609060101010101" pitchFamily="49" charset="-122"/>
              </a:rPr>
              <a:t>5.2.3 </a:t>
            </a:r>
            <a:r>
              <a:rPr lang="zh-CN" altLang="en-US" sz="3200" b="1">
                <a:latin typeface="黑体" panose="02010609060101010101" pitchFamily="49" charset="-122"/>
                <a:ea typeface="黑体" panose="02010609060101010101" pitchFamily="49" charset="-122"/>
              </a:rPr>
              <a:t>电缆线路的结构</a:t>
            </a:r>
          </a:p>
        </p:txBody>
      </p:sp>
      <p:sp>
        <p:nvSpPr>
          <p:cNvPr id="55299" name="Text Box 3">
            <a:extLst>
              <a:ext uri="{FF2B5EF4-FFF2-40B4-BE49-F238E27FC236}">
                <a16:creationId xmlns:a16="http://schemas.microsoft.com/office/drawing/2014/main" id="{BB1AAD6F-4C05-42FB-A83B-DC243021173B}"/>
              </a:ext>
            </a:extLst>
          </p:cNvPr>
          <p:cNvSpPr txBox="1">
            <a:spLocks noChangeArrowheads="1"/>
          </p:cNvSpPr>
          <p:nvPr/>
        </p:nvSpPr>
        <p:spPr bwMode="auto">
          <a:xfrm>
            <a:off x="468313" y="1052513"/>
            <a:ext cx="8382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3300"/>
                </a:solidFill>
                <a:latin typeface="Times New Roman" panose="02020603050405020304" pitchFamily="18" charset="0"/>
                <a:ea typeface="黑体" panose="02010609060101010101" pitchFamily="49" charset="-122"/>
              </a:rPr>
              <a:t>优点：</a:t>
            </a:r>
            <a:r>
              <a:rPr kumimoji="1" lang="zh-CN" altLang="en-US" sz="2400" b="1">
                <a:latin typeface="Times New Roman" panose="02020603050405020304" pitchFamily="18" charset="0"/>
                <a:ea typeface="黑体" panose="02010609060101010101" pitchFamily="49" charset="-122"/>
              </a:rPr>
              <a:t>运行可靠，不易受外界影响，不需架设电杆，不占地面，不碍观瞻；</a:t>
            </a:r>
          </a:p>
          <a:p>
            <a:pPr eaLnBrk="1" hangingPunct="1">
              <a:spcBef>
                <a:spcPct val="50000"/>
              </a:spcBef>
            </a:pPr>
            <a:r>
              <a:rPr kumimoji="1" lang="zh-CN" altLang="en-US" sz="2400" b="1">
                <a:latin typeface="Times New Roman" panose="02020603050405020304" pitchFamily="18" charset="0"/>
                <a:ea typeface="黑体" panose="02010609060101010101" pitchFamily="49" charset="-122"/>
              </a:rPr>
              <a:t>         特别在有腐蚀性气体和易燃易爆场所，不宜架空线路时，只有敷设电缆线路。</a:t>
            </a:r>
          </a:p>
          <a:p>
            <a:pPr eaLnBrk="1" hangingPunct="1">
              <a:spcBef>
                <a:spcPct val="50000"/>
              </a:spcBef>
            </a:pPr>
            <a:r>
              <a:rPr kumimoji="1" lang="zh-CN" altLang="en-US" sz="2800" b="1">
                <a:solidFill>
                  <a:srgbClr val="FF3300"/>
                </a:solidFill>
                <a:latin typeface="Times New Roman" panose="02020603050405020304" pitchFamily="18" charset="0"/>
                <a:ea typeface="黑体" panose="02010609060101010101" pitchFamily="49" charset="-122"/>
              </a:rPr>
              <a:t>缺点：</a:t>
            </a:r>
            <a:r>
              <a:rPr kumimoji="1" lang="zh-CN" altLang="en-US" sz="2400" b="1">
                <a:latin typeface="Times New Roman" panose="02020603050405020304" pitchFamily="18" charset="0"/>
                <a:ea typeface="黑体" panose="02010609060101010101" pitchFamily="49" charset="-122"/>
              </a:rPr>
              <a:t>成本高，投资大，维修不便。</a:t>
            </a:r>
          </a:p>
        </p:txBody>
      </p:sp>
      <p:sp>
        <p:nvSpPr>
          <p:cNvPr id="142342" name="Text Box 6">
            <a:extLst>
              <a:ext uri="{FF2B5EF4-FFF2-40B4-BE49-F238E27FC236}">
                <a16:creationId xmlns:a16="http://schemas.microsoft.com/office/drawing/2014/main" id="{AD5FBBD0-7E9C-4901-B044-590020C98253}"/>
              </a:ext>
            </a:extLst>
          </p:cNvPr>
          <p:cNvSpPr txBox="1">
            <a:spLocks noChangeArrowheads="1"/>
          </p:cNvSpPr>
          <p:nvPr/>
        </p:nvSpPr>
        <p:spPr bwMode="auto">
          <a:xfrm>
            <a:off x="395288" y="3789363"/>
            <a:ext cx="84582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3300"/>
                </a:solidFill>
                <a:latin typeface="Times New Roman" panose="02020603050405020304" pitchFamily="18" charset="0"/>
                <a:ea typeface="黑体" panose="02010609060101010101" pitchFamily="49" charset="-122"/>
              </a:rPr>
              <a:t>电力电缆类型：</a:t>
            </a:r>
          </a:p>
          <a:p>
            <a:pPr eaLnBrk="1" hangingPunct="1">
              <a:spcBef>
                <a:spcPct val="50000"/>
              </a:spcBef>
            </a:pPr>
            <a:r>
              <a:rPr kumimoji="1" lang="zh-CN" altLang="en-US" sz="2400" b="1">
                <a:latin typeface="Times New Roman" panose="02020603050405020304" pitchFamily="18" charset="0"/>
                <a:ea typeface="黑体" panose="02010609060101010101" pitchFamily="49" charset="-122"/>
              </a:rPr>
              <a:t>按缆芯材质分：铜芯和</a:t>
            </a:r>
            <a:r>
              <a:rPr kumimoji="1" lang="zh-CN" altLang="en-US" sz="2400" b="1">
                <a:solidFill>
                  <a:srgbClr val="0000FF"/>
                </a:solidFill>
                <a:latin typeface="Times New Roman" panose="02020603050405020304" pitchFamily="18" charset="0"/>
                <a:ea typeface="黑体" panose="02010609060101010101" pitchFamily="49" charset="-122"/>
              </a:rPr>
              <a:t>铝芯</a:t>
            </a:r>
            <a:r>
              <a:rPr kumimoji="1" lang="zh-CN" altLang="en-US" sz="2400" b="1">
                <a:latin typeface="Times New Roman" panose="02020603050405020304" pitchFamily="18" charset="0"/>
                <a:ea typeface="黑体" panose="02010609060101010101" pitchFamily="49" charset="-122"/>
              </a:rPr>
              <a:t>；</a:t>
            </a:r>
          </a:p>
          <a:p>
            <a:pPr eaLnBrk="1" hangingPunct="1">
              <a:spcBef>
                <a:spcPct val="50000"/>
              </a:spcBef>
            </a:pPr>
            <a:r>
              <a:rPr kumimoji="1" lang="zh-CN" altLang="en-US" sz="2400" b="1">
                <a:latin typeface="Times New Roman" panose="02020603050405020304" pitchFamily="18" charset="0"/>
                <a:ea typeface="黑体" panose="02010609060101010101" pitchFamily="49" charset="-122"/>
              </a:rPr>
              <a:t>按绝缘介质：</a:t>
            </a:r>
            <a:r>
              <a:rPr kumimoji="1" lang="zh-CN" altLang="en-US" sz="2400" b="1">
                <a:solidFill>
                  <a:srgbClr val="0000FF"/>
                </a:solidFill>
                <a:latin typeface="Times New Roman" panose="02020603050405020304" pitchFamily="18" charset="0"/>
                <a:ea typeface="黑体" panose="02010609060101010101" pitchFamily="49" charset="-122"/>
              </a:rPr>
              <a:t>油浸纸绝缘电缆</a:t>
            </a:r>
          </a:p>
          <a:p>
            <a:pPr eaLnBrk="1" hangingPunct="1">
              <a:spcBef>
                <a:spcPct val="50000"/>
              </a:spcBef>
            </a:pPr>
            <a:r>
              <a:rPr kumimoji="1" lang="zh-CN" altLang="en-US" sz="2400" b="1">
                <a:latin typeface="Times New Roman" panose="02020603050405020304" pitchFamily="18" charset="0"/>
                <a:ea typeface="黑体" panose="02010609060101010101" pitchFamily="49" charset="-122"/>
              </a:rPr>
              <a:t>		塑料绝缘电缆（又分为：聚氯乙烯绝缘及护套电缆、</a:t>
            </a:r>
            <a:r>
              <a:rPr kumimoji="1" lang="zh-CN" altLang="en-US" sz="2400" b="1">
                <a:solidFill>
                  <a:srgbClr val="0000FF"/>
                </a:solidFill>
                <a:latin typeface="Times New Roman" panose="02020603050405020304" pitchFamily="18" charset="0"/>
                <a:ea typeface="黑体" panose="02010609060101010101" pitchFamily="49" charset="-122"/>
              </a:rPr>
              <a:t>交联聚乙烯绝缘聚氯乙烯护套电缆</a:t>
            </a:r>
            <a:r>
              <a:rPr kumimoji="1" lang="zh-CN" altLang="en-US" sz="2400" b="1">
                <a:latin typeface="Times New Roman" panose="02020603050405020304" pitchFamily="18" charset="0"/>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2342"/>
                                        </p:tgtEl>
                                        <p:attrNameLst>
                                          <p:attrName>style.visibility</p:attrName>
                                        </p:attrNameLst>
                                      </p:cBhvr>
                                      <p:to>
                                        <p:strVal val="visible"/>
                                      </p:to>
                                    </p:set>
                                    <p:anim calcmode="lin" valueType="num">
                                      <p:cBhvr additive="base">
                                        <p:cTn id="7" dur="500" fill="hold"/>
                                        <p:tgtEl>
                                          <p:spTgt spid="142342"/>
                                        </p:tgtEl>
                                        <p:attrNameLst>
                                          <p:attrName>ppt_x</p:attrName>
                                        </p:attrNameLst>
                                      </p:cBhvr>
                                      <p:tavLst>
                                        <p:tav tm="0">
                                          <p:val>
                                            <p:strVal val="0-#ppt_w/2"/>
                                          </p:val>
                                        </p:tav>
                                        <p:tav tm="100000">
                                          <p:val>
                                            <p:strVal val="#ppt_x"/>
                                          </p:val>
                                        </p:tav>
                                      </p:tavLst>
                                    </p:anim>
                                    <p:anim calcmode="lin" valueType="num">
                                      <p:cBhvr additive="base">
                                        <p:cTn id="8" dur="500" fill="hold"/>
                                        <p:tgtEl>
                                          <p:spTgt spid="1423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2"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8434" name="Object 2">
            <a:extLst>
              <a:ext uri="{FF2B5EF4-FFF2-40B4-BE49-F238E27FC236}">
                <a16:creationId xmlns:a16="http://schemas.microsoft.com/office/drawing/2014/main" id="{5533F8F2-20CC-455D-BCDE-ED71391D47E8}"/>
              </a:ext>
            </a:extLst>
          </p:cNvPr>
          <p:cNvGraphicFramePr>
            <a:graphicFrameLocks noChangeAspect="1"/>
          </p:cNvGraphicFramePr>
          <p:nvPr/>
        </p:nvGraphicFramePr>
        <p:xfrm>
          <a:off x="1403350" y="620713"/>
          <a:ext cx="6343650" cy="5884862"/>
        </p:xfrm>
        <a:graphic>
          <a:graphicData uri="http://schemas.openxmlformats.org/presentationml/2006/ole">
            <mc:AlternateContent xmlns:mc="http://schemas.openxmlformats.org/markup-compatibility/2006">
              <mc:Choice xmlns:v="urn:schemas-microsoft-com:vml" Requires="v">
                <p:oleObj name="Bitmap Image" r:id="rId2" imgW="19961905" imgH="18514286" progId="Paint.Picture">
                  <p:embed/>
                </p:oleObj>
              </mc:Choice>
              <mc:Fallback>
                <p:oleObj name="Bitmap Image" r:id="rId2" imgW="19961905" imgH="18514286" progId="Paint.Picture">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620713"/>
                        <a:ext cx="6343650" cy="588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Text Box 2">
            <a:extLst>
              <a:ext uri="{FF2B5EF4-FFF2-40B4-BE49-F238E27FC236}">
                <a16:creationId xmlns:a16="http://schemas.microsoft.com/office/drawing/2014/main" id="{05F11FC3-8D67-4C5A-B223-3A450825B4FC}"/>
              </a:ext>
            </a:extLst>
          </p:cNvPr>
          <p:cNvSpPr txBox="1">
            <a:spLocks noChangeArrowheads="1"/>
          </p:cNvSpPr>
          <p:nvPr/>
        </p:nvSpPr>
        <p:spPr bwMode="auto">
          <a:xfrm>
            <a:off x="611188" y="1557338"/>
            <a:ext cx="7543800"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600" b="1">
                <a:solidFill>
                  <a:srgbClr val="FF3300"/>
                </a:solidFill>
                <a:latin typeface="黑体" panose="02010609060101010101" pitchFamily="49" charset="-122"/>
                <a:ea typeface="黑体" panose="02010609060101010101" pitchFamily="49" charset="-122"/>
              </a:rPr>
              <a:t>电缆头：</a:t>
            </a:r>
            <a:r>
              <a:rPr kumimoji="1" lang="zh-CN" altLang="en-US" sz="2800" b="1">
                <a:latin typeface="黑体" panose="02010609060101010101" pitchFamily="49" charset="-122"/>
                <a:ea typeface="黑体" panose="02010609060101010101" pitchFamily="49" charset="-122"/>
              </a:rPr>
              <a:t>包括</a:t>
            </a:r>
            <a:r>
              <a:rPr kumimoji="1" lang="zh-CN" altLang="en-US" sz="2800" b="1">
                <a:solidFill>
                  <a:srgbClr val="0000FF"/>
                </a:solidFill>
                <a:latin typeface="黑体" panose="02010609060101010101" pitchFamily="49" charset="-122"/>
                <a:ea typeface="黑体" panose="02010609060101010101" pitchFamily="49" charset="-122"/>
              </a:rPr>
              <a:t>电缆中间接头</a:t>
            </a:r>
            <a:r>
              <a:rPr kumimoji="1" lang="zh-CN" altLang="en-US" sz="2800" b="1">
                <a:latin typeface="黑体" panose="02010609060101010101" pitchFamily="49" charset="-122"/>
                <a:ea typeface="黑体" panose="02010609060101010101" pitchFamily="49" charset="-122"/>
              </a:rPr>
              <a:t>和电缆</a:t>
            </a:r>
            <a:r>
              <a:rPr kumimoji="1" lang="zh-CN" altLang="en-US" sz="2800" b="1">
                <a:solidFill>
                  <a:srgbClr val="0000FF"/>
                </a:solidFill>
                <a:latin typeface="黑体" panose="02010609060101010101" pitchFamily="49" charset="-122"/>
                <a:ea typeface="黑体" panose="02010609060101010101" pitchFamily="49" charset="-122"/>
              </a:rPr>
              <a:t>终端头</a:t>
            </a:r>
            <a:r>
              <a:rPr kumimoji="1" lang="zh-CN" altLang="en-US" sz="2800" b="1">
                <a:latin typeface="黑体" panose="02010609060101010101" pitchFamily="49" charset="-122"/>
                <a:ea typeface="黑体" panose="02010609060101010101" pitchFamily="49" charset="-122"/>
              </a:rPr>
              <a:t>。</a:t>
            </a:r>
          </a:p>
          <a:p>
            <a:pPr eaLnBrk="1" hangingPunct="1">
              <a:spcBef>
                <a:spcPct val="50000"/>
              </a:spcBef>
            </a:pPr>
            <a:r>
              <a:rPr kumimoji="1" lang="zh-CN" altLang="en-US" sz="2800" b="1">
                <a:latin typeface="黑体" panose="02010609060101010101" pitchFamily="49" charset="-122"/>
                <a:ea typeface="黑体" panose="02010609060101010101" pitchFamily="49" charset="-122"/>
              </a:rPr>
              <a:t>    </a:t>
            </a:r>
            <a:r>
              <a:rPr kumimoji="1" lang="zh-CN" altLang="en-US" sz="3200" b="1">
                <a:solidFill>
                  <a:srgbClr val="0000FF"/>
                </a:solidFill>
                <a:latin typeface="黑体" panose="02010609060101010101" pitchFamily="49" charset="-122"/>
                <a:ea typeface="黑体" panose="02010609060101010101" pitchFamily="49" charset="-122"/>
              </a:rPr>
              <a:t>对电缆头的要求：</a:t>
            </a:r>
            <a:r>
              <a:rPr kumimoji="1" lang="zh-CN" altLang="en-US" sz="2800" b="1">
                <a:latin typeface="黑体" panose="02010609060101010101" pitchFamily="49" charset="-122"/>
                <a:ea typeface="黑体" panose="02010609060101010101" pitchFamily="49" charset="-122"/>
              </a:rPr>
              <a:t>足够机械强度，体积尺寸尽可能小，结构简单，安装方便。</a:t>
            </a:r>
          </a:p>
          <a:p>
            <a:pPr eaLnBrk="1" hangingPunct="1">
              <a:spcBef>
                <a:spcPct val="50000"/>
              </a:spcBef>
            </a:pPr>
            <a:r>
              <a:rPr kumimoji="1" lang="zh-CN" altLang="en-US" sz="3200" b="1">
                <a:solidFill>
                  <a:srgbClr val="0000FF"/>
                </a:solidFill>
                <a:latin typeface="黑体" panose="02010609060101010101" pitchFamily="49" charset="-122"/>
                <a:ea typeface="黑体" panose="02010609060101010101" pitchFamily="49" charset="-122"/>
              </a:rPr>
              <a:t>    安装要求：</a:t>
            </a:r>
            <a:r>
              <a:rPr kumimoji="1" lang="zh-CN" altLang="en-US" sz="2800" b="1">
                <a:latin typeface="黑体" panose="02010609060101010101" pitchFamily="49" charset="-122"/>
                <a:ea typeface="黑体" panose="02010609060101010101" pitchFamily="49" charset="-122"/>
              </a:rPr>
              <a:t>密封要好，耐压强度不应低于电缆本身的耐压强度。</a:t>
            </a:r>
          </a:p>
          <a:p>
            <a:pPr eaLnBrk="1" hangingPunct="1">
              <a:spcBef>
                <a:spcPct val="50000"/>
              </a:spcBef>
            </a:pPr>
            <a:r>
              <a:rPr kumimoji="1" lang="zh-CN" altLang="en-US" sz="3200" b="1">
                <a:solidFill>
                  <a:srgbClr val="FF3300"/>
                </a:solidFill>
                <a:latin typeface="楷体_GB2312" panose="02010609030101010101" pitchFamily="49" charset="-122"/>
                <a:ea typeface="楷体_GB2312" panose="02010609030101010101" pitchFamily="49" charset="-122"/>
              </a:rPr>
              <a:t>电缆头</a:t>
            </a:r>
            <a:r>
              <a:rPr kumimoji="1" lang="zh-CN" altLang="en-US" sz="3200" b="1">
                <a:solidFill>
                  <a:srgbClr val="0000FF"/>
                </a:solidFill>
                <a:latin typeface="楷体_GB2312" panose="02010609030101010101" pitchFamily="49" charset="-122"/>
                <a:ea typeface="楷体_GB2312" panose="02010609030101010101" pitchFamily="49" charset="-122"/>
              </a:rPr>
              <a:t>是电缆线路中的</a:t>
            </a:r>
            <a:r>
              <a:rPr kumimoji="1" lang="zh-CN" altLang="en-US" sz="3200" b="1">
                <a:solidFill>
                  <a:srgbClr val="FF3300"/>
                </a:solidFill>
                <a:latin typeface="楷体_GB2312" panose="02010609030101010101" pitchFamily="49" charset="-122"/>
                <a:ea typeface="楷体_GB2312" panose="02010609030101010101" pitchFamily="49" charset="-122"/>
              </a:rPr>
              <a:t>薄弱环节，</a:t>
            </a:r>
            <a:r>
              <a:rPr kumimoji="1" lang="zh-CN" altLang="en-US" sz="3200" b="1">
                <a:solidFill>
                  <a:srgbClr val="0000FF"/>
                </a:solidFill>
                <a:latin typeface="楷体_GB2312" panose="02010609030101010101" pitchFamily="49" charset="-122"/>
                <a:ea typeface="楷体_GB2312" panose="02010609030101010101" pitchFamily="49" charset="-122"/>
              </a:rPr>
              <a:t>电缆线路的</a:t>
            </a:r>
            <a:r>
              <a:rPr kumimoji="1" lang="zh-CN" altLang="en-US" sz="3200" b="1">
                <a:solidFill>
                  <a:srgbClr val="FF3300"/>
                </a:solidFill>
                <a:latin typeface="楷体_GB2312" panose="02010609030101010101" pitchFamily="49" charset="-122"/>
                <a:ea typeface="楷体_GB2312" panose="02010609030101010101" pitchFamily="49" charset="-122"/>
              </a:rPr>
              <a:t>大部分故障都发生在电缆接头处。</a:t>
            </a:r>
          </a:p>
        </p:txBody>
      </p:sp>
      <p:sp>
        <p:nvSpPr>
          <p:cNvPr id="56323" name="Rectangle 3">
            <a:extLst>
              <a:ext uri="{FF2B5EF4-FFF2-40B4-BE49-F238E27FC236}">
                <a16:creationId xmlns:a16="http://schemas.microsoft.com/office/drawing/2014/main" id="{64B21ACE-DF89-48F7-B67B-DD02B09E123C}"/>
              </a:ext>
            </a:extLst>
          </p:cNvPr>
          <p:cNvSpPr>
            <a:spLocks noGrp="1" noChangeArrowheads="1"/>
          </p:cNvSpPr>
          <p:nvPr>
            <p:ph type="title"/>
          </p:nvPr>
        </p:nvSpPr>
        <p:spPr>
          <a:xfrm>
            <a:off x="539750" y="549275"/>
            <a:ext cx="4983163" cy="533400"/>
          </a:xfrm>
          <a:noFill/>
        </p:spPr>
        <p:txBody>
          <a:bodyPr/>
          <a:lstStyle/>
          <a:p>
            <a:pPr algn="l" eaLnBrk="1" hangingPunct="1"/>
            <a:r>
              <a:rPr lang="en-US" altLang="zh-CN" sz="3200" b="1">
                <a:latin typeface="黑体" panose="02010609060101010101" pitchFamily="49" charset="-122"/>
                <a:ea typeface="黑体" panose="02010609060101010101" pitchFamily="49" charset="-122"/>
              </a:rPr>
              <a:t>5.2.3 </a:t>
            </a:r>
            <a:r>
              <a:rPr lang="zh-CN" altLang="en-US" sz="3200" b="1">
                <a:latin typeface="黑体" panose="02010609060101010101" pitchFamily="49" charset="-122"/>
                <a:ea typeface="黑体" panose="02010609060101010101" pitchFamily="49" charset="-122"/>
              </a:rPr>
              <a:t>电缆线路的结构</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Text Box 3">
            <a:extLst>
              <a:ext uri="{FF2B5EF4-FFF2-40B4-BE49-F238E27FC236}">
                <a16:creationId xmlns:a16="http://schemas.microsoft.com/office/drawing/2014/main" id="{4F891875-B9C5-44C8-A117-B786307D140D}"/>
              </a:ext>
            </a:extLst>
          </p:cNvPr>
          <p:cNvSpPr txBox="1">
            <a:spLocks noChangeArrowheads="1"/>
          </p:cNvSpPr>
          <p:nvPr/>
        </p:nvSpPr>
        <p:spPr bwMode="auto">
          <a:xfrm>
            <a:off x="381000" y="1371600"/>
            <a:ext cx="8151813"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25000"/>
              </a:spcBef>
            </a:pPr>
            <a:r>
              <a:rPr kumimoji="1" lang="en-US" altLang="zh-CN" sz="2800" b="1">
                <a:solidFill>
                  <a:srgbClr val="FF3300"/>
                </a:solidFill>
                <a:latin typeface="黑体" panose="02010609060101010101" pitchFamily="49" charset="-122"/>
                <a:ea typeface="黑体" panose="02010609060101010101" pitchFamily="49" charset="-122"/>
              </a:rPr>
              <a:t>1</a:t>
            </a:r>
            <a:r>
              <a:rPr kumimoji="1" lang="zh-CN" altLang="en-US" sz="2800" b="1">
                <a:solidFill>
                  <a:srgbClr val="FF3300"/>
                </a:solidFill>
                <a:latin typeface="黑体" panose="02010609060101010101" pitchFamily="49" charset="-122"/>
                <a:ea typeface="黑体" panose="02010609060101010101" pitchFamily="49" charset="-122"/>
              </a:rPr>
              <a:t>、电缆敷设路径选择考虑原则：</a:t>
            </a:r>
          </a:p>
          <a:p>
            <a:pPr eaLnBrk="1" hangingPunct="1">
              <a:spcBef>
                <a:spcPct val="25000"/>
              </a:spcBef>
            </a:pPr>
            <a:r>
              <a:rPr kumimoji="1" lang="zh-CN" altLang="en-US" sz="2800" b="1">
                <a:latin typeface="黑体" panose="02010609060101010101" pitchFamily="49" charset="-122"/>
                <a:ea typeface="黑体" panose="02010609060101010101" pitchFamily="49" charset="-122"/>
              </a:rPr>
              <a:t>（</a:t>
            </a:r>
            <a:r>
              <a:rPr kumimoji="1" lang="en-US" altLang="zh-CN" sz="2800" b="1">
                <a:latin typeface="黑体" panose="02010609060101010101" pitchFamily="49" charset="-122"/>
                <a:ea typeface="黑体" panose="02010609060101010101" pitchFamily="49" charset="-122"/>
              </a:rPr>
              <a:t>1</a:t>
            </a:r>
            <a:r>
              <a:rPr kumimoji="1" lang="zh-CN" altLang="en-US" sz="2800" b="1">
                <a:latin typeface="黑体" panose="02010609060101010101" pitchFamily="49" charset="-122"/>
                <a:ea typeface="黑体" panose="02010609060101010101" pitchFamily="49" charset="-122"/>
              </a:rPr>
              <a:t>）避免电缆遭受机械性外力、过热、腐蚀等的危害；</a:t>
            </a:r>
          </a:p>
          <a:p>
            <a:pPr eaLnBrk="1" hangingPunct="1">
              <a:spcBef>
                <a:spcPct val="25000"/>
              </a:spcBef>
            </a:pPr>
            <a:r>
              <a:rPr kumimoji="1" lang="zh-CN" altLang="en-US" sz="2800" b="1">
                <a:latin typeface="黑体" panose="02010609060101010101" pitchFamily="49" charset="-122"/>
                <a:ea typeface="黑体" panose="02010609060101010101" pitchFamily="49" charset="-122"/>
              </a:rPr>
              <a:t>（</a:t>
            </a:r>
            <a:r>
              <a:rPr kumimoji="1" lang="en-US" altLang="zh-CN" sz="2800" b="1">
                <a:latin typeface="黑体" panose="02010609060101010101" pitchFamily="49" charset="-122"/>
                <a:ea typeface="黑体" panose="02010609060101010101" pitchFamily="49" charset="-122"/>
              </a:rPr>
              <a:t>2</a:t>
            </a:r>
            <a:r>
              <a:rPr kumimoji="1" lang="zh-CN" altLang="en-US" sz="2800" b="1">
                <a:latin typeface="黑体" panose="02010609060101010101" pitchFamily="49" charset="-122"/>
                <a:ea typeface="黑体" panose="02010609060101010101" pitchFamily="49" charset="-122"/>
              </a:rPr>
              <a:t>）在安全要求满足后，应使电缆较短；</a:t>
            </a:r>
          </a:p>
          <a:p>
            <a:pPr eaLnBrk="1" hangingPunct="1">
              <a:spcBef>
                <a:spcPct val="25000"/>
              </a:spcBef>
            </a:pPr>
            <a:r>
              <a:rPr kumimoji="1" lang="zh-CN" altLang="en-US" sz="2800" b="1">
                <a:latin typeface="黑体" panose="02010609060101010101" pitchFamily="49" charset="-122"/>
                <a:ea typeface="黑体" panose="02010609060101010101" pitchFamily="49" charset="-122"/>
              </a:rPr>
              <a:t>（</a:t>
            </a:r>
            <a:r>
              <a:rPr kumimoji="1" lang="en-US" altLang="zh-CN" sz="2800" b="1">
                <a:latin typeface="黑体" panose="02010609060101010101" pitchFamily="49" charset="-122"/>
                <a:ea typeface="黑体" panose="02010609060101010101" pitchFamily="49" charset="-122"/>
              </a:rPr>
              <a:t>3</a:t>
            </a:r>
            <a:r>
              <a:rPr kumimoji="1" lang="zh-CN" altLang="en-US" sz="2800" b="1">
                <a:latin typeface="黑体" panose="02010609060101010101" pitchFamily="49" charset="-122"/>
                <a:ea typeface="黑体" panose="02010609060101010101" pitchFamily="49" charset="-122"/>
              </a:rPr>
              <a:t>）便于敷设、维护；</a:t>
            </a:r>
          </a:p>
          <a:p>
            <a:pPr eaLnBrk="1" hangingPunct="1">
              <a:spcBef>
                <a:spcPct val="25000"/>
              </a:spcBef>
            </a:pPr>
            <a:r>
              <a:rPr kumimoji="1" lang="zh-CN" altLang="en-US" sz="2800" b="1">
                <a:latin typeface="黑体" panose="02010609060101010101" pitchFamily="49" charset="-122"/>
                <a:ea typeface="黑体" panose="02010609060101010101" pitchFamily="49" charset="-122"/>
              </a:rPr>
              <a:t>（</a:t>
            </a:r>
            <a:r>
              <a:rPr kumimoji="1" lang="en-US" altLang="zh-CN" sz="2800" b="1">
                <a:latin typeface="黑体" panose="02010609060101010101" pitchFamily="49" charset="-122"/>
                <a:ea typeface="黑体" panose="02010609060101010101" pitchFamily="49" charset="-122"/>
              </a:rPr>
              <a:t>4</a:t>
            </a:r>
            <a:r>
              <a:rPr kumimoji="1" lang="zh-CN" altLang="en-US" sz="2800" b="1">
                <a:latin typeface="黑体" panose="02010609060101010101" pitchFamily="49" charset="-122"/>
                <a:ea typeface="黑体" panose="02010609060101010101" pitchFamily="49" charset="-122"/>
              </a:rPr>
              <a:t>）应避开将要挖掘施工的位置。</a:t>
            </a:r>
          </a:p>
        </p:txBody>
      </p:sp>
      <p:sp>
        <p:nvSpPr>
          <p:cNvPr id="145412" name="Text Box 4">
            <a:extLst>
              <a:ext uri="{FF2B5EF4-FFF2-40B4-BE49-F238E27FC236}">
                <a16:creationId xmlns:a16="http://schemas.microsoft.com/office/drawing/2014/main" id="{A62E63AA-A7FA-4914-84C6-2017308E97FC}"/>
              </a:ext>
            </a:extLst>
          </p:cNvPr>
          <p:cNvSpPr txBox="1">
            <a:spLocks noChangeArrowheads="1"/>
          </p:cNvSpPr>
          <p:nvPr/>
        </p:nvSpPr>
        <p:spPr bwMode="auto">
          <a:xfrm>
            <a:off x="533400" y="4648200"/>
            <a:ext cx="80010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a:solidFill>
                  <a:srgbClr val="FF3300"/>
                </a:solidFill>
                <a:latin typeface="黑体" panose="02010609060101010101" pitchFamily="49" charset="-122"/>
                <a:ea typeface="黑体" panose="02010609060101010101" pitchFamily="49" charset="-122"/>
              </a:rPr>
              <a:t>2</a:t>
            </a:r>
            <a:r>
              <a:rPr kumimoji="1" lang="zh-CN" altLang="en-US" sz="2800" b="1">
                <a:solidFill>
                  <a:srgbClr val="FF3300"/>
                </a:solidFill>
                <a:latin typeface="黑体" panose="02010609060101010101" pitchFamily="49" charset="-122"/>
                <a:ea typeface="黑体" panose="02010609060101010101" pitchFamily="49" charset="-122"/>
              </a:rPr>
              <a:t>、电缆敷设方式：</a:t>
            </a:r>
          </a:p>
          <a:p>
            <a:pPr eaLnBrk="1" hangingPunct="1">
              <a:spcBef>
                <a:spcPct val="50000"/>
              </a:spcBef>
            </a:pPr>
            <a:r>
              <a:rPr kumimoji="1" lang="zh-CN" altLang="en-US" sz="2800" b="1">
                <a:latin typeface="黑体" panose="02010609060101010101" pitchFamily="49" charset="-122"/>
                <a:ea typeface="黑体" panose="02010609060101010101" pitchFamily="49" charset="-122"/>
              </a:rPr>
              <a:t>直接埋地敷设；利用电缆沟、电缆桥架；电缆排管和电缆隧道。</a:t>
            </a:r>
          </a:p>
        </p:txBody>
      </p:sp>
      <p:sp>
        <p:nvSpPr>
          <p:cNvPr id="57348" name="Rectangle 7">
            <a:extLst>
              <a:ext uri="{FF2B5EF4-FFF2-40B4-BE49-F238E27FC236}">
                <a16:creationId xmlns:a16="http://schemas.microsoft.com/office/drawing/2014/main" id="{7B34830B-88EA-4C87-8133-10567DB38723}"/>
              </a:ext>
            </a:extLst>
          </p:cNvPr>
          <p:cNvSpPr>
            <a:spLocks noGrp="1" noChangeArrowheads="1"/>
          </p:cNvSpPr>
          <p:nvPr>
            <p:ph type="title"/>
          </p:nvPr>
        </p:nvSpPr>
        <p:spPr>
          <a:xfrm>
            <a:off x="304800" y="457200"/>
            <a:ext cx="5707063" cy="533400"/>
          </a:xfrm>
          <a:noFill/>
        </p:spPr>
        <p:txBody>
          <a:bodyPr/>
          <a:lstStyle/>
          <a:p>
            <a:pPr algn="l" eaLnBrk="1" hangingPunct="1"/>
            <a:r>
              <a:rPr lang="en-US" altLang="zh-CN" sz="3600" b="1">
                <a:latin typeface="黑体" panose="02010609060101010101" pitchFamily="49" charset="-122"/>
                <a:ea typeface="黑体" panose="02010609060101010101" pitchFamily="49" charset="-122"/>
              </a:rPr>
              <a:t>5.2.4 </a:t>
            </a:r>
            <a:r>
              <a:rPr lang="zh-CN" altLang="en-US" sz="3600" b="1">
                <a:latin typeface="黑体" panose="02010609060101010101" pitchFamily="49" charset="-122"/>
                <a:ea typeface="黑体" panose="02010609060101010101" pitchFamily="49" charset="-122"/>
              </a:rPr>
              <a:t>电缆线路的敷设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5412"/>
                                        </p:tgtEl>
                                        <p:attrNameLst>
                                          <p:attrName>style.visibility</p:attrName>
                                        </p:attrNameLst>
                                      </p:cBhvr>
                                      <p:to>
                                        <p:strVal val="visible"/>
                                      </p:to>
                                    </p:set>
                                    <p:anim calcmode="lin" valueType="num">
                                      <p:cBhvr additive="base">
                                        <p:cTn id="7" dur="500" fill="hold"/>
                                        <p:tgtEl>
                                          <p:spTgt spid="145412"/>
                                        </p:tgtEl>
                                        <p:attrNameLst>
                                          <p:attrName>ppt_x</p:attrName>
                                        </p:attrNameLst>
                                      </p:cBhvr>
                                      <p:tavLst>
                                        <p:tav tm="0">
                                          <p:val>
                                            <p:strVal val="0-#ppt_w/2"/>
                                          </p:val>
                                        </p:tav>
                                        <p:tav tm="100000">
                                          <p:val>
                                            <p:strVal val="#ppt_x"/>
                                          </p:val>
                                        </p:tav>
                                      </p:tavLst>
                                    </p:anim>
                                    <p:anim calcmode="lin" valueType="num">
                                      <p:cBhvr additive="base">
                                        <p:cTn id="8" dur="500" fill="hold"/>
                                        <p:tgtEl>
                                          <p:spTgt spid="1454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2"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3">
            <a:extLst>
              <a:ext uri="{FF2B5EF4-FFF2-40B4-BE49-F238E27FC236}">
                <a16:creationId xmlns:a16="http://schemas.microsoft.com/office/drawing/2014/main" id="{907EA34F-86FD-4BC7-B95E-B26C824F7489}"/>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fld id="{DC40ECEB-54EE-44C2-A80C-A884861A2CED}" type="slidenum">
              <a:rPr lang="en-US" altLang="zh-CN" sz="1400"/>
              <a:pPr algn="l" eaLnBrk="1" hangingPunct="1"/>
              <a:t>38</a:t>
            </a:fld>
            <a:endParaRPr lang="en-US" altLang="zh-CN" sz="1400"/>
          </a:p>
        </p:txBody>
      </p:sp>
      <p:sp>
        <p:nvSpPr>
          <p:cNvPr id="58371" name="Rectangle 5">
            <a:extLst>
              <a:ext uri="{FF2B5EF4-FFF2-40B4-BE49-F238E27FC236}">
                <a16:creationId xmlns:a16="http://schemas.microsoft.com/office/drawing/2014/main" id="{421E6569-BF6B-4D98-80AE-AE2353570D51}"/>
              </a:ext>
            </a:extLst>
          </p:cNvPr>
          <p:cNvSpPr>
            <a:spLocks noChangeArrowheads="1"/>
          </p:cNvSpPr>
          <p:nvPr/>
        </p:nvSpPr>
        <p:spPr bwMode="ltGray">
          <a:xfrm>
            <a:off x="250825" y="908050"/>
            <a:ext cx="856932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t>2.</a:t>
            </a:r>
            <a:r>
              <a:rPr kumimoji="1" lang="zh-CN" altLang="en-US" sz="2400" b="1"/>
              <a:t>电缆敷设</a:t>
            </a:r>
          </a:p>
          <a:p>
            <a:pPr eaLnBrk="1" hangingPunct="1"/>
            <a:r>
              <a:rPr kumimoji="1" lang="zh-CN" altLang="en-US" sz="2400" b="1"/>
              <a:t>    电缆的敷设路径要求尽量最短，转弯最少，尽量避免与各种地下管道交叉，散热要好。</a:t>
            </a:r>
          </a:p>
          <a:p>
            <a:pPr eaLnBrk="1" hangingPunct="1"/>
            <a:r>
              <a:rPr kumimoji="1" lang="zh-CN" altLang="en-US" sz="2400" b="1"/>
              <a:t>    常用的电缆敷设方式有：</a:t>
            </a:r>
          </a:p>
          <a:p>
            <a:pPr lvl="1" eaLnBrk="1" hangingPunct="1">
              <a:buFont typeface="Wingdings" panose="05000000000000000000" pitchFamily="2" charset="2"/>
              <a:buChar char="Ø"/>
            </a:pPr>
            <a:r>
              <a:rPr kumimoji="1" lang="zh-CN" altLang="en-US" sz="2400" b="1"/>
              <a:t>  直接埋地敷设</a:t>
            </a:r>
          </a:p>
          <a:p>
            <a:pPr lvl="1" eaLnBrk="1" hangingPunct="1">
              <a:buFont typeface="Wingdings" panose="05000000000000000000" pitchFamily="2" charset="2"/>
              <a:buChar char="Ø"/>
            </a:pPr>
            <a:r>
              <a:rPr kumimoji="1" lang="zh-CN" altLang="en-US" sz="2400" b="1"/>
              <a:t>  电缆沟</a:t>
            </a:r>
          </a:p>
          <a:p>
            <a:pPr lvl="1" eaLnBrk="1" hangingPunct="1">
              <a:buFont typeface="Wingdings" panose="05000000000000000000" pitchFamily="2" charset="2"/>
              <a:buChar char="Ø"/>
            </a:pPr>
            <a:r>
              <a:rPr kumimoji="1" lang="zh-CN" altLang="en-US" sz="2400" b="1"/>
              <a:t>  电缆桥架</a:t>
            </a:r>
          </a:p>
          <a:p>
            <a:pPr eaLnBrk="1" hangingPunct="1"/>
            <a:r>
              <a:rPr kumimoji="1" lang="zh-CN" altLang="en-US" sz="2400" b="1"/>
              <a:t>    另外还有电缆隧道、电缆排管等方式，但较少使用。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3">
            <a:extLst>
              <a:ext uri="{FF2B5EF4-FFF2-40B4-BE49-F238E27FC236}">
                <a16:creationId xmlns:a16="http://schemas.microsoft.com/office/drawing/2014/main" id="{796ABF21-088A-4C70-B1AF-8BB573F41030}"/>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fld id="{DEFA01F3-986F-4BC5-961A-8730FB89F885}" type="slidenum">
              <a:rPr lang="en-US" altLang="zh-CN" sz="1400"/>
              <a:pPr algn="l" eaLnBrk="1" hangingPunct="1"/>
              <a:t>39</a:t>
            </a:fld>
            <a:endParaRPr lang="en-US" altLang="zh-CN" sz="1400"/>
          </a:p>
        </p:txBody>
      </p:sp>
      <p:sp>
        <p:nvSpPr>
          <p:cNvPr id="711684" name="Rectangle 4">
            <a:extLst>
              <a:ext uri="{FF2B5EF4-FFF2-40B4-BE49-F238E27FC236}">
                <a16:creationId xmlns:a16="http://schemas.microsoft.com/office/drawing/2014/main" id="{7096ACAB-2351-4704-8FD0-DDC363DE0258}"/>
              </a:ext>
            </a:extLst>
          </p:cNvPr>
          <p:cNvSpPr>
            <a:spLocks noChangeArrowheads="1"/>
          </p:cNvSpPr>
          <p:nvPr/>
        </p:nvSpPr>
        <p:spPr bwMode="ltGray">
          <a:xfrm>
            <a:off x="468313" y="188913"/>
            <a:ext cx="8135937" cy="2308225"/>
          </a:xfrm>
          <a:prstGeom prst="rect">
            <a:avLst/>
          </a:prstGeom>
          <a:noFill/>
          <a:ln w="9525" algn="ctr">
            <a:noFill/>
            <a:miter lim="800000"/>
            <a:headEnd/>
            <a:tailEnd/>
          </a:ln>
          <a:effectLst/>
        </p:spPr>
        <p:txBody>
          <a:bodyPr>
            <a:spAutoFit/>
          </a:bodyPr>
          <a:lstStyle/>
          <a:p>
            <a:pPr>
              <a:defRPr/>
            </a:pPr>
            <a:r>
              <a:rPr lang="zh-CN" altLang="en-US" sz="2800" b="1" dirty="0">
                <a:solidFill>
                  <a:srgbClr val="99FFCC"/>
                </a:solidFill>
                <a:effectLst>
                  <a:outerShdw blurRad="38100" dist="38100" dir="2700000" algn="tl">
                    <a:srgbClr val="000000"/>
                  </a:outerShdw>
                </a:effectLst>
                <a:latin typeface="楷体_GB2312" pitchFamily="49" charset="-122"/>
              </a:rPr>
              <a:t>直接埋地敷设</a:t>
            </a:r>
            <a:r>
              <a:rPr lang="zh-CN" altLang="en-US" sz="2800" b="1" dirty="0">
                <a:effectLst>
                  <a:outerShdw blurRad="38100" dist="38100" dir="2700000" algn="tl">
                    <a:srgbClr val="000000"/>
                  </a:outerShdw>
                </a:effectLst>
                <a:latin typeface="楷体_GB2312" pitchFamily="49" charset="-122"/>
              </a:rPr>
              <a:t> </a:t>
            </a:r>
            <a:endParaRPr lang="en-US" altLang="zh-CN" sz="2800" b="1" dirty="0">
              <a:effectLst>
                <a:outerShdw blurRad="38100" dist="38100" dir="2700000" algn="tl">
                  <a:srgbClr val="000000"/>
                </a:outerShdw>
              </a:effectLst>
              <a:latin typeface="楷体_GB2312" pitchFamily="49" charset="-122"/>
            </a:endParaRPr>
          </a:p>
          <a:p>
            <a:pPr>
              <a:defRPr/>
            </a:pPr>
            <a:endParaRPr lang="zh-CN" altLang="en-US" sz="2800" b="1" dirty="0">
              <a:effectLst>
                <a:outerShdw blurRad="38100" dist="38100" dir="2700000" algn="tl">
                  <a:srgbClr val="000000"/>
                </a:outerShdw>
              </a:effectLst>
              <a:latin typeface="楷体_GB2312" pitchFamily="49" charset="-122"/>
            </a:endParaRPr>
          </a:p>
          <a:p>
            <a:pPr>
              <a:defRPr/>
            </a:pPr>
            <a:r>
              <a:rPr lang="zh-CN" altLang="en-US" sz="2800" b="1" dirty="0">
                <a:effectLst>
                  <a:outerShdw blurRad="38100" dist="38100" dir="2700000" algn="tl">
                    <a:srgbClr val="000000"/>
                  </a:outerShdw>
                </a:effectLst>
                <a:latin typeface="楷体_GB2312" pitchFamily="49" charset="-122"/>
              </a:rPr>
              <a:t>   </a:t>
            </a:r>
            <a:r>
              <a:rPr lang="zh-CN" altLang="en-US" b="1" dirty="0">
                <a:latin typeface="楷体_GB2312" pitchFamily="49" charset="-122"/>
                <a:ea typeface="楷体_GB2312" pitchFamily="49" charset="-122"/>
              </a:rPr>
              <a:t>首先挖一深</a:t>
            </a:r>
            <a:r>
              <a:rPr lang="en-US" altLang="zh-CN" b="1" dirty="0">
                <a:latin typeface="楷体_GB2312" pitchFamily="49" charset="-122"/>
                <a:ea typeface="楷体_GB2312" pitchFamily="49" charset="-122"/>
              </a:rPr>
              <a:t>0.7</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1m</a:t>
            </a:r>
            <a:r>
              <a:rPr lang="zh-CN" altLang="en-US" b="1" dirty="0">
                <a:latin typeface="楷体_GB2312" pitchFamily="49" charset="-122"/>
                <a:ea typeface="楷体_GB2312" pitchFamily="49" charset="-122"/>
              </a:rPr>
              <a:t>的壕沟，于沟底填上</a:t>
            </a:r>
            <a:r>
              <a:rPr lang="en-US" altLang="zh-CN" b="1" dirty="0">
                <a:latin typeface="楷体_GB2312" pitchFamily="49" charset="-122"/>
                <a:ea typeface="楷体_GB2312" pitchFamily="49" charset="-122"/>
              </a:rPr>
              <a:t>100mm</a:t>
            </a:r>
            <a:r>
              <a:rPr lang="zh-CN" altLang="en-US" b="1" dirty="0">
                <a:latin typeface="楷体_GB2312" pitchFamily="49" charset="-122"/>
                <a:ea typeface="楷体_GB2312" pitchFamily="49" charset="-122"/>
              </a:rPr>
              <a:t>的细砂或软土，再铺设电缆，然后填以沙土，加上保护板，最后回填沙土。这种方式电缆易受机械损伤，土壤化学腐蚀，可靠性差，检修不便，多用于根数不多、敷设途径较长的线路 。</a:t>
            </a:r>
          </a:p>
        </p:txBody>
      </p:sp>
      <p:pic>
        <p:nvPicPr>
          <p:cNvPr id="59396" name="Picture 5">
            <a:extLst>
              <a:ext uri="{FF2B5EF4-FFF2-40B4-BE49-F238E27FC236}">
                <a16:creationId xmlns:a16="http://schemas.microsoft.com/office/drawing/2014/main" id="{DAD6A821-AED0-4DED-AAE8-37F83BC871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2916238" y="3068638"/>
            <a:ext cx="312420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1" name="Text Box 2">
            <a:extLst>
              <a:ext uri="{FF2B5EF4-FFF2-40B4-BE49-F238E27FC236}">
                <a16:creationId xmlns:a16="http://schemas.microsoft.com/office/drawing/2014/main" id="{A0FACF07-DAAD-4EBC-A942-79346E0E5174}"/>
              </a:ext>
            </a:extLst>
          </p:cNvPr>
          <p:cNvSpPr txBox="1">
            <a:spLocks noChangeArrowheads="1"/>
          </p:cNvSpPr>
          <p:nvPr/>
        </p:nvSpPr>
        <p:spPr bwMode="auto">
          <a:xfrm>
            <a:off x="381000" y="685800"/>
            <a:ext cx="39036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3300"/>
                </a:solidFill>
                <a:latin typeface="Times New Roman" panose="02020603050405020304" pitchFamily="18" charset="0"/>
                <a:ea typeface="黑体" panose="02010609060101010101" pitchFamily="49" charset="-122"/>
              </a:rPr>
              <a:t>（二）树干式接线</a:t>
            </a:r>
          </a:p>
        </p:txBody>
      </p:sp>
      <p:graphicFrame>
        <p:nvGraphicFramePr>
          <p:cNvPr id="2050" name="Object 3">
            <a:extLst>
              <a:ext uri="{FF2B5EF4-FFF2-40B4-BE49-F238E27FC236}">
                <a16:creationId xmlns:a16="http://schemas.microsoft.com/office/drawing/2014/main" id="{857214BD-BC69-4F4C-A436-A9127C6282CF}"/>
              </a:ext>
            </a:extLst>
          </p:cNvPr>
          <p:cNvGraphicFramePr>
            <a:graphicFrameLocks noChangeAspect="1"/>
          </p:cNvGraphicFramePr>
          <p:nvPr/>
        </p:nvGraphicFramePr>
        <p:xfrm>
          <a:off x="4356100" y="1600200"/>
          <a:ext cx="4586288" cy="4064000"/>
        </p:xfrm>
        <a:graphic>
          <a:graphicData uri="http://schemas.openxmlformats.org/presentationml/2006/ole">
            <mc:AlternateContent xmlns:mc="http://schemas.openxmlformats.org/markup-compatibility/2006">
              <mc:Choice xmlns:v="urn:schemas-microsoft-com:vml" Requires="v">
                <p:oleObj name="Bitmap Image" r:id="rId3" imgW="9933333" imgH="8495238" progId="Paint.Picture">
                  <p:embed/>
                </p:oleObj>
              </mc:Choice>
              <mc:Fallback>
                <p:oleObj name="Bitmap Image" r:id="rId3" imgW="9933333" imgH="8495238"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1600200"/>
                        <a:ext cx="4586288"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2" name="Text Box 4">
            <a:extLst>
              <a:ext uri="{FF2B5EF4-FFF2-40B4-BE49-F238E27FC236}">
                <a16:creationId xmlns:a16="http://schemas.microsoft.com/office/drawing/2014/main" id="{9C5E6DDA-EE39-4D4F-AFDB-E20392B83689}"/>
              </a:ext>
            </a:extLst>
          </p:cNvPr>
          <p:cNvSpPr txBox="1">
            <a:spLocks noChangeArrowheads="1"/>
          </p:cNvSpPr>
          <p:nvPr/>
        </p:nvSpPr>
        <p:spPr bwMode="auto">
          <a:xfrm>
            <a:off x="250825" y="1484313"/>
            <a:ext cx="4321175" cy="45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chemeClr val="hlink"/>
                </a:solidFill>
                <a:latin typeface="Times New Roman" panose="02020603050405020304" pitchFamily="18" charset="0"/>
                <a:ea typeface="黑体" panose="02010609060101010101" pitchFamily="49" charset="-122"/>
              </a:rPr>
              <a:t>与放射式接线相比</a:t>
            </a:r>
            <a:r>
              <a:rPr kumimoji="1" lang="zh-CN" altLang="en-US" sz="2800" b="1">
                <a:latin typeface="Times New Roman" panose="02020603050405020304" pitchFamily="18" charset="0"/>
                <a:ea typeface="黑体" panose="02010609060101010101" pitchFamily="49" charset="-122"/>
              </a:rPr>
              <a:t>，</a:t>
            </a:r>
            <a:r>
              <a:rPr kumimoji="1" lang="zh-CN" altLang="en-US" sz="2800" b="1">
                <a:solidFill>
                  <a:srgbClr val="FF3300"/>
                </a:solidFill>
                <a:latin typeface="Times New Roman" panose="02020603050405020304" pitchFamily="18" charset="0"/>
                <a:ea typeface="黑体" panose="02010609060101010101" pitchFamily="49" charset="-122"/>
              </a:rPr>
              <a:t>优点</a:t>
            </a:r>
            <a:r>
              <a:rPr kumimoji="1" lang="zh-CN" altLang="en-US" sz="2800" b="1">
                <a:latin typeface="Times New Roman" panose="02020603050405020304" pitchFamily="18" charset="0"/>
                <a:ea typeface="黑体" panose="02010609060101010101" pitchFamily="49" charset="-122"/>
              </a:rPr>
              <a:t>：</a:t>
            </a:r>
          </a:p>
          <a:p>
            <a:pPr eaLnBrk="1" hangingPunct="1">
              <a:spcBef>
                <a:spcPct val="50000"/>
              </a:spcBef>
            </a:pPr>
            <a:r>
              <a:rPr kumimoji="1" lang="zh-CN" altLang="en-US" sz="2400" b="1">
                <a:latin typeface="Times New Roman" panose="02020603050405020304" pitchFamily="18" charset="0"/>
                <a:ea typeface="黑体" panose="02010609060101010101" pitchFamily="49" charset="-122"/>
              </a:rPr>
              <a:t>多数情况下，能减少线路的有色金属消耗量；</a:t>
            </a:r>
          </a:p>
          <a:p>
            <a:pPr eaLnBrk="1" hangingPunct="1">
              <a:spcBef>
                <a:spcPct val="50000"/>
              </a:spcBef>
            </a:pPr>
            <a:r>
              <a:rPr kumimoji="1" lang="zh-CN" altLang="en-US" sz="2400" b="1">
                <a:latin typeface="Times New Roman" panose="02020603050405020304" pitchFamily="18" charset="0"/>
                <a:ea typeface="黑体" panose="02010609060101010101" pitchFamily="49" charset="-122"/>
              </a:rPr>
              <a:t>采用的</a:t>
            </a:r>
            <a:r>
              <a:rPr kumimoji="1" lang="zh-CN" altLang="en-US" sz="2400" b="1">
                <a:solidFill>
                  <a:srgbClr val="FF3300"/>
                </a:solidFill>
                <a:latin typeface="Times New Roman" panose="02020603050405020304" pitchFamily="18" charset="0"/>
                <a:ea typeface="黑体" panose="02010609060101010101" pitchFamily="49" charset="-122"/>
              </a:rPr>
              <a:t>高压开关数少，投资较省；</a:t>
            </a:r>
            <a:endParaRPr kumimoji="1" lang="zh-CN" altLang="en-US" sz="1200" b="1">
              <a:solidFill>
                <a:srgbClr val="FF3300"/>
              </a:solidFill>
              <a:latin typeface="Times New Roman" panose="02020603050405020304" pitchFamily="18" charset="0"/>
              <a:ea typeface="黑体" panose="02010609060101010101" pitchFamily="49" charset="-122"/>
            </a:endParaRPr>
          </a:p>
          <a:p>
            <a:pPr eaLnBrk="1" hangingPunct="1">
              <a:spcBef>
                <a:spcPct val="50000"/>
              </a:spcBef>
            </a:pPr>
            <a:r>
              <a:rPr kumimoji="1" lang="zh-CN" altLang="en-US" sz="2400" b="1">
                <a:solidFill>
                  <a:srgbClr val="0000FF"/>
                </a:solidFill>
                <a:latin typeface="Times New Roman" panose="02020603050405020304" pitchFamily="18" charset="0"/>
                <a:ea typeface="黑体" panose="02010609060101010101" pitchFamily="49" charset="-122"/>
              </a:rPr>
              <a:t>缺点有：</a:t>
            </a:r>
          </a:p>
          <a:p>
            <a:pPr eaLnBrk="1" hangingPunct="1">
              <a:spcBef>
                <a:spcPct val="50000"/>
              </a:spcBef>
            </a:pPr>
            <a:r>
              <a:rPr kumimoji="1" lang="zh-CN" altLang="en-US" sz="2400" b="1">
                <a:solidFill>
                  <a:srgbClr val="FF3300"/>
                </a:solidFill>
                <a:latin typeface="Times New Roman" panose="02020603050405020304" pitchFamily="18" charset="0"/>
                <a:ea typeface="黑体" panose="02010609060101010101" pitchFamily="49" charset="-122"/>
              </a:rPr>
              <a:t>供电可靠性较低</a:t>
            </a:r>
            <a:r>
              <a:rPr kumimoji="1" lang="zh-CN" altLang="en-US" sz="2400" b="1">
                <a:latin typeface="Times New Roman" panose="02020603050405020304" pitchFamily="18" charset="0"/>
                <a:ea typeface="黑体" panose="02010609060101010101" pitchFamily="49" charset="-122"/>
              </a:rPr>
              <a:t>，当</a:t>
            </a:r>
            <a:r>
              <a:rPr kumimoji="1" lang="zh-CN" altLang="en-US" sz="2400" b="1">
                <a:solidFill>
                  <a:srgbClr val="FF3300"/>
                </a:solidFill>
                <a:latin typeface="Times New Roman" panose="02020603050405020304" pitchFamily="18" charset="0"/>
                <a:ea typeface="黑体" panose="02010609060101010101" pitchFamily="49" charset="-122"/>
              </a:rPr>
              <a:t>干线</a:t>
            </a:r>
            <a:r>
              <a:rPr kumimoji="1" lang="zh-CN" altLang="en-US" sz="2400" b="1">
                <a:latin typeface="Times New Roman" panose="02020603050405020304" pitchFamily="18" charset="0"/>
                <a:ea typeface="黑体" panose="02010609060101010101" pitchFamily="49" charset="-122"/>
              </a:rPr>
              <a:t>发生</a:t>
            </a:r>
            <a:r>
              <a:rPr kumimoji="1" lang="zh-CN" altLang="en-US" sz="2400" b="1">
                <a:solidFill>
                  <a:srgbClr val="FF3300"/>
                </a:solidFill>
                <a:latin typeface="Times New Roman" panose="02020603050405020304" pitchFamily="18" charset="0"/>
                <a:ea typeface="黑体" panose="02010609060101010101" pitchFamily="49" charset="-122"/>
              </a:rPr>
              <a:t>故障或检修</a:t>
            </a:r>
            <a:r>
              <a:rPr kumimoji="1" lang="zh-CN" altLang="en-US" sz="2400" b="1">
                <a:latin typeface="Times New Roman" panose="02020603050405020304" pitchFamily="18" charset="0"/>
                <a:ea typeface="黑体" panose="02010609060101010101" pitchFamily="49" charset="-122"/>
              </a:rPr>
              <a:t>时，接于干线的</a:t>
            </a:r>
            <a:r>
              <a:rPr kumimoji="1" lang="zh-CN" altLang="en-US" sz="2400" b="1">
                <a:solidFill>
                  <a:srgbClr val="FF3300"/>
                </a:solidFill>
                <a:latin typeface="Times New Roman" panose="02020603050405020304" pitchFamily="18" charset="0"/>
                <a:ea typeface="黑体" panose="02010609060101010101" pitchFamily="49" charset="-122"/>
              </a:rPr>
              <a:t>所有变电所都要停电</a:t>
            </a:r>
            <a:r>
              <a:rPr kumimoji="1" lang="zh-CN" altLang="en-US" sz="2400" b="1">
                <a:latin typeface="Times New Roman" panose="02020603050405020304" pitchFamily="18" charset="0"/>
                <a:ea typeface="黑体" panose="02010609060101010101" pitchFamily="49" charset="-122"/>
              </a:rPr>
              <a:t>，且在实现自动化方面适应性较差。</a:t>
            </a:r>
          </a:p>
        </p:txBody>
      </p:sp>
      <p:sp>
        <p:nvSpPr>
          <p:cNvPr id="2053" name="TextBox 4">
            <a:extLst>
              <a:ext uri="{FF2B5EF4-FFF2-40B4-BE49-F238E27FC236}">
                <a16:creationId xmlns:a16="http://schemas.microsoft.com/office/drawing/2014/main" id="{1CBAA6C7-CE10-40F5-A8DF-B804F142C1C7}"/>
              </a:ext>
            </a:extLst>
          </p:cNvPr>
          <p:cNvSpPr txBox="1">
            <a:spLocks noChangeArrowheads="1"/>
          </p:cNvSpPr>
          <p:nvPr/>
        </p:nvSpPr>
        <p:spPr bwMode="auto">
          <a:xfrm>
            <a:off x="6516688" y="5589588"/>
            <a:ext cx="1295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1200"/>
              <a:t>高压断路器</a:t>
            </a:r>
            <a:r>
              <a:rPr lang="en-US" altLang="zh-CN" sz="1200"/>
              <a:t>(QF) </a:t>
            </a:r>
            <a:endParaRPr lang="zh-CN" altLang="en-US" sz="12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3">
            <a:extLst>
              <a:ext uri="{FF2B5EF4-FFF2-40B4-BE49-F238E27FC236}">
                <a16:creationId xmlns:a16="http://schemas.microsoft.com/office/drawing/2014/main" id="{03C2EA8E-42BB-44D7-BF58-F788A94704C9}"/>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fld id="{AC3A824A-250D-43BE-B4AC-11A88FA5D366}" type="slidenum">
              <a:rPr lang="en-US" altLang="zh-CN" sz="1400"/>
              <a:pPr algn="l" eaLnBrk="1" hangingPunct="1"/>
              <a:t>40</a:t>
            </a:fld>
            <a:endParaRPr lang="en-US" altLang="zh-CN" sz="1400"/>
          </a:p>
        </p:txBody>
      </p:sp>
      <p:pic>
        <p:nvPicPr>
          <p:cNvPr id="60419" name="Picture 4" descr="00012614">
            <a:extLst>
              <a:ext uri="{FF2B5EF4-FFF2-40B4-BE49-F238E27FC236}">
                <a16:creationId xmlns:a16="http://schemas.microsoft.com/office/drawing/2014/main" id="{C341DFD4-7AB4-4C2B-A83C-95389A2E7F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3019425"/>
            <a:ext cx="8316913"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2709" name="Rectangle 5">
            <a:extLst>
              <a:ext uri="{FF2B5EF4-FFF2-40B4-BE49-F238E27FC236}">
                <a16:creationId xmlns:a16="http://schemas.microsoft.com/office/drawing/2014/main" id="{840532EA-ACE5-4035-A02B-989FF6D192BC}"/>
              </a:ext>
            </a:extLst>
          </p:cNvPr>
          <p:cNvSpPr>
            <a:spLocks noChangeArrowheads="1"/>
          </p:cNvSpPr>
          <p:nvPr/>
        </p:nvSpPr>
        <p:spPr bwMode="ltGray">
          <a:xfrm>
            <a:off x="827088" y="476250"/>
            <a:ext cx="8066087" cy="1570038"/>
          </a:xfrm>
          <a:prstGeom prst="rect">
            <a:avLst/>
          </a:prstGeom>
          <a:noFill/>
          <a:ln w="9525" algn="ctr">
            <a:noFill/>
            <a:miter lim="800000"/>
            <a:headEnd/>
            <a:tailEnd/>
          </a:ln>
          <a:effectLst/>
        </p:spPr>
        <p:txBody>
          <a:bodyPr>
            <a:spAutoFit/>
          </a:bodyPr>
          <a:lstStyle/>
          <a:p>
            <a:pPr>
              <a:defRPr/>
            </a:pPr>
            <a:r>
              <a:rPr lang="zh-CN" altLang="en-US" sz="2800" b="1" dirty="0">
                <a:solidFill>
                  <a:srgbClr val="99FFCC"/>
                </a:solidFill>
                <a:effectLst>
                  <a:outerShdw blurRad="38100" dist="38100" dir="2700000" algn="tl">
                    <a:srgbClr val="000000"/>
                  </a:outerShdw>
                </a:effectLst>
                <a:latin typeface="楷体_GB2312" pitchFamily="49" charset="-122"/>
              </a:rPr>
              <a:t>电缆沟</a:t>
            </a:r>
          </a:p>
          <a:p>
            <a:pPr>
              <a:defRPr/>
            </a:pPr>
            <a:endParaRPr lang="en-US" altLang="zh-CN" sz="2800" b="1" dirty="0">
              <a:effectLst>
                <a:outerShdw blurRad="38100" dist="38100" dir="2700000" algn="tl">
                  <a:srgbClr val="000000"/>
                </a:outerShdw>
              </a:effectLst>
              <a:latin typeface="楷体_GB2312" pitchFamily="49" charset="-122"/>
              <a:ea typeface="楷体_GB2312" pitchFamily="49" charset="-122"/>
            </a:endParaRPr>
          </a:p>
          <a:p>
            <a:pPr>
              <a:defRPr/>
            </a:pPr>
            <a:r>
              <a:rPr lang="zh-CN" altLang="en-US" b="1" dirty="0">
                <a:latin typeface="楷体_GB2312" pitchFamily="49" charset="-122"/>
                <a:ea typeface="楷体_GB2312" pitchFamily="49" charset="-122"/>
              </a:rPr>
              <a:t>电缆沟敷设占地少，走向灵活，能容纳较多电缆，但检修维护也不方便，适用于多条电缆走向相同的情况，在容易积水的场所不宜使用。</a:t>
            </a:r>
          </a:p>
        </p:txBody>
      </p:sp>
      <p:sp>
        <p:nvSpPr>
          <p:cNvPr id="60421" name="Rectangle 6">
            <a:extLst>
              <a:ext uri="{FF2B5EF4-FFF2-40B4-BE49-F238E27FC236}">
                <a16:creationId xmlns:a16="http://schemas.microsoft.com/office/drawing/2014/main" id="{AB647B77-BB9E-423B-A338-09E02A0E65B9}"/>
              </a:ext>
            </a:extLst>
          </p:cNvPr>
          <p:cNvSpPr>
            <a:spLocks noChangeArrowheads="1"/>
          </p:cNvSpPr>
          <p:nvPr/>
        </p:nvSpPr>
        <p:spPr bwMode="ltGray">
          <a:xfrm>
            <a:off x="827088" y="2333625"/>
            <a:ext cx="5905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楷体" panose="02010609060101010101" pitchFamily="49" charset="-122"/>
                <a:ea typeface="楷体" panose="02010609060101010101" pitchFamily="49" charset="-122"/>
              </a:rPr>
              <a:t>在配电系统中应用较广</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3">
            <a:extLst>
              <a:ext uri="{FF2B5EF4-FFF2-40B4-BE49-F238E27FC236}">
                <a16:creationId xmlns:a16="http://schemas.microsoft.com/office/drawing/2014/main" id="{62437C49-B8B2-444C-8C07-B2E9921786B3}"/>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fld id="{7F69AAC9-B973-4E07-A93D-3A70849BA5DA}" type="slidenum">
              <a:rPr lang="en-US" altLang="zh-CN" sz="1400"/>
              <a:pPr algn="l" eaLnBrk="1" hangingPunct="1"/>
              <a:t>41</a:t>
            </a:fld>
            <a:endParaRPr lang="en-US" altLang="zh-CN" sz="1400"/>
          </a:p>
        </p:txBody>
      </p:sp>
      <p:sp>
        <p:nvSpPr>
          <p:cNvPr id="713732" name="Rectangle 4">
            <a:extLst>
              <a:ext uri="{FF2B5EF4-FFF2-40B4-BE49-F238E27FC236}">
                <a16:creationId xmlns:a16="http://schemas.microsoft.com/office/drawing/2014/main" id="{6482B154-0941-4ED8-827E-DC33F7D7B8A2}"/>
              </a:ext>
            </a:extLst>
          </p:cNvPr>
          <p:cNvSpPr>
            <a:spLocks noGrp="1" noChangeArrowheads="1"/>
          </p:cNvSpPr>
          <p:nvPr>
            <p:ph type="body" idx="1"/>
          </p:nvPr>
        </p:nvSpPr>
        <p:spPr>
          <a:xfrm>
            <a:off x="107950" y="-26988"/>
            <a:ext cx="9036050" cy="3240088"/>
          </a:xfrm>
        </p:spPr>
        <p:txBody>
          <a:bodyPr/>
          <a:lstStyle/>
          <a:p>
            <a:pPr>
              <a:defRPr/>
            </a:pPr>
            <a:endParaRPr lang="en-US" altLang="zh-CN" b="1" dirty="0">
              <a:latin typeface="楷体_GB2312" pitchFamily="49" charset="-122"/>
              <a:ea typeface="楷体_GB2312" pitchFamily="49" charset="-122"/>
            </a:endParaRPr>
          </a:p>
          <a:p>
            <a:pPr>
              <a:buFontTx/>
              <a:buNone/>
              <a:defRPr/>
            </a:pPr>
            <a:r>
              <a:rPr lang="zh-CN" altLang="en-US" b="1" dirty="0">
                <a:latin typeface="楷体_GB2312" pitchFamily="49" charset="-122"/>
                <a:ea typeface="楷体_GB2312" pitchFamily="49" charset="-122"/>
              </a:rPr>
              <a:t>电缆桥架</a:t>
            </a:r>
            <a:endParaRPr lang="en-US" altLang="zh-CN" b="1" dirty="0">
              <a:latin typeface="楷体_GB2312" pitchFamily="49" charset="-122"/>
              <a:ea typeface="楷体_GB2312" pitchFamily="49" charset="-122"/>
            </a:endParaRPr>
          </a:p>
          <a:p>
            <a:pPr>
              <a:buFontTx/>
              <a:buNone/>
              <a:defRPr/>
            </a:pPr>
            <a:endParaRPr lang="zh-CN" altLang="en-US" b="1" dirty="0">
              <a:latin typeface="楷体_GB2312" pitchFamily="49" charset="-122"/>
              <a:ea typeface="楷体_GB2312" pitchFamily="49" charset="-122"/>
            </a:endParaRPr>
          </a:p>
          <a:p>
            <a:pPr marL="0">
              <a:buFontTx/>
              <a:buNone/>
              <a:defRPr/>
            </a:pPr>
            <a:r>
              <a:rPr lang="zh-CN" altLang="en-US" sz="2000" b="1" dirty="0">
                <a:latin typeface="楷体_GB2312" pitchFamily="49" charset="-122"/>
                <a:ea typeface="楷体_GB2312" pitchFamily="49" charset="-122"/>
              </a:rPr>
              <a:t>电缆敷设在电缆桥架内，电缆桥架装置是由支架、盖板、支臂和线槽等组成。电缆桥架敷设克服了电缆沟敷设电缆时存在的积水、积灰、易损坏电缆等多种弊病，改善了运行条件，具有占用空间少、投资省、建设周期短、便于采用全塑电缆和工厂系列化生产等优点。在国内外已被广泛应用。 </a:t>
            </a:r>
          </a:p>
        </p:txBody>
      </p:sp>
      <p:pic>
        <p:nvPicPr>
          <p:cNvPr id="61444" name="Picture 5">
            <a:extLst>
              <a:ext uri="{FF2B5EF4-FFF2-40B4-BE49-F238E27FC236}">
                <a16:creationId xmlns:a16="http://schemas.microsoft.com/office/drawing/2014/main" id="{6DF45509-0DE5-49DB-AC91-74FA5E0C7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30" r="1225"/>
          <a:stretch>
            <a:fillRect/>
          </a:stretch>
        </p:blipFill>
        <p:spPr bwMode="ltGray">
          <a:xfrm>
            <a:off x="4572000" y="3357563"/>
            <a:ext cx="4537075" cy="325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1445" name="Picture 6" descr="DCP02123">
            <a:extLst>
              <a:ext uri="{FF2B5EF4-FFF2-40B4-BE49-F238E27FC236}">
                <a16:creationId xmlns:a16="http://schemas.microsoft.com/office/drawing/2014/main" id="{398E2AF6-1A00-4E87-88CE-A94BC4797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3357563"/>
            <a:ext cx="4321175"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26328EFA-59CB-483D-ABE5-1F532B60EC45}"/>
              </a:ext>
            </a:extLst>
          </p:cNvPr>
          <p:cNvSpPr>
            <a:spLocks noGrp="1" noChangeArrowheads="1"/>
          </p:cNvSpPr>
          <p:nvPr>
            <p:ph type="title"/>
          </p:nvPr>
        </p:nvSpPr>
        <p:spPr>
          <a:xfrm>
            <a:off x="228600" y="533400"/>
            <a:ext cx="7007225" cy="533400"/>
          </a:xfrm>
        </p:spPr>
        <p:txBody>
          <a:bodyPr/>
          <a:lstStyle/>
          <a:p>
            <a:pPr algn="l" eaLnBrk="1" hangingPunct="1"/>
            <a:r>
              <a:rPr lang="en-US" altLang="zh-CN" sz="3200" b="1">
                <a:latin typeface="黑体" panose="02010609060101010101" pitchFamily="49" charset="-122"/>
                <a:ea typeface="黑体" panose="02010609060101010101" pitchFamily="49" charset="-122"/>
              </a:rPr>
              <a:t>5.2.5 </a:t>
            </a:r>
            <a:r>
              <a:rPr lang="zh-CN" altLang="en-US" sz="3200" b="1">
                <a:latin typeface="黑体" panose="02010609060101010101" pitchFamily="49" charset="-122"/>
                <a:ea typeface="黑体" panose="02010609060101010101" pitchFamily="49" charset="-122"/>
              </a:rPr>
              <a:t>车间线路的结构和敷设</a:t>
            </a:r>
          </a:p>
        </p:txBody>
      </p:sp>
      <p:sp>
        <p:nvSpPr>
          <p:cNvPr id="62467" name="Rectangle 3">
            <a:extLst>
              <a:ext uri="{FF2B5EF4-FFF2-40B4-BE49-F238E27FC236}">
                <a16:creationId xmlns:a16="http://schemas.microsoft.com/office/drawing/2014/main" id="{D5E0CCB8-5F9A-4292-B6F8-0000B627A3A8}"/>
              </a:ext>
            </a:extLst>
          </p:cNvPr>
          <p:cNvSpPr>
            <a:spLocks noChangeArrowheads="1"/>
          </p:cNvSpPr>
          <p:nvPr/>
        </p:nvSpPr>
        <p:spPr bwMode="auto">
          <a:xfrm>
            <a:off x="395288" y="1125538"/>
            <a:ext cx="829151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chemeClr val="tx2"/>
                </a:solidFill>
                <a:latin typeface="Times New Roman" panose="02020603050405020304" pitchFamily="18" charset="0"/>
                <a:ea typeface="黑体" panose="02010609060101010101" pitchFamily="49" charset="-122"/>
              </a:rPr>
              <a:t>车间线路包括：</a:t>
            </a:r>
            <a:r>
              <a:rPr kumimoji="1" lang="zh-CN" altLang="en-US" sz="2800" b="1">
                <a:solidFill>
                  <a:srgbClr val="2B67FD"/>
                </a:solidFill>
                <a:latin typeface="Times New Roman" panose="02020603050405020304" pitchFamily="18" charset="0"/>
                <a:ea typeface="黑体" panose="02010609060101010101" pitchFamily="49" charset="-122"/>
              </a:rPr>
              <a:t>室内配电</a:t>
            </a:r>
            <a:r>
              <a:rPr kumimoji="1" lang="zh-CN" altLang="en-US" sz="2800" b="1">
                <a:solidFill>
                  <a:schemeClr val="tx2"/>
                </a:solidFill>
                <a:latin typeface="Times New Roman" panose="02020603050405020304" pitchFamily="18" charset="0"/>
                <a:ea typeface="黑体" panose="02010609060101010101" pitchFamily="49" charset="-122"/>
              </a:rPr>
              <a:t>线路</a:t>
            </a:r>
            <a:r>
              <a:rPr kumimoji="1" lang="en-US" altLang="zh-CN" sz="2800" b="1">
                <a:solidFill>
                  <a:schemeClr val="tx2"/>
                </a:solidFill>
                <a:latin typeface="Times New Roman" panose="02020603050405020304" pitchFamily="18" charset="0"/>
                <a:ea typeface="黑体" panose="02010609060101010101" pitchFamily="49" charset="-122"/>
              </a:rPr>
              <a:t>—</a:t>
            </a:r>
            <a:r>
              <a:rPr kumimoji="1" lang="zh-CN" altLang="en-US" sz="2800" b="1">
                <a:solidFill>
                  <a:srgbClr val="FF3300"/>
                </a:solidFill>
                <a:latin typeface="Times New Roman" panose="02020603050405020304" pitchFamily="18" charset="0"/>
                <a:ea typeface="黑体" panose="02010609060101010101" pitchFamily="49" charset="-122"/>
              </a:rPr>
              <a:t>多用绝缘导线</a:t>
            </a:r>
            <a:r>
              <a:rPr kumimoji="1" lang="zh-CN" altLang="en-US" sz="2800" b="1">
                <a:solidFill>
                  <a:schemeClr val="tx2"/>
                </a:solidFill>
                <a:latin typeface="Times New Roman" panose="02020603050405020304" pitchFamily="18" charset="0"/>
                <a:ea typeface="黑体" panose="02010609060101010101" pitchFamily="49" charset="-122"/>
              </a:rPr>
              <a:t>，</a:t>
            </a:r>
            <a:r>
              <a:rPr kumimoji="1" lang="zh-CN" altLang="en-US" sz="2800" b="1">
                <a:solidFill>
                  <a:srgbClr val="006600"/>
                </a:solidFill>
                <a:latin typeface="Times New Roman" panose="02020603050405020304" pitchFamily="18" charset="0"/>
                <a:ea typeface="黑体" panose="02010609060101010101" pitchFamily="49" charset="-122"/>
              </a:rPr>
              <a:t>配 </a:t>
            </a:r>
          </a:p>
          <a:p>
            <a:pPr eaLnBrk="1" hangingPunct="1"/>
            <a:r>
              <a:rPr kumimoji="1" lang="zh-CN" altLang="en-US" sz="2800" b="1">
                <a:solidFill>
                  <a:srgbClr val="006600"/>
                </a:solidFill>
                <a:latin typeface="Times New Roman" panose="02020603050405020304" pitchFamily="18" charset="0"/>
                <a:ea typeface="黑体" panose="02010609060101010101" pitchFamily="49" charset="-122"/>
              </a:rPr>
              <a:t>                                                      电干线则用裸母线，                     </a:t>
            </a:r>
          </a:p>
          <a:p>
            <a:pPr eaLnBrk="1" hangingPunct="1"/>
            <a:r>
              <a:rPr kumimoji="1" lang="zh-CN" altLang="en-US" sz="2800" b="1">
                <a:solidFill>
                  <a:srgbClr val="006600"/>
                </a:solidFill>
                <a:latin typeface="Times New Roman" panose="02020603050405020304" pitchFamily="18" charset="0"/>
                <a:ea typeface="黑体" panose="02010609060101010101" pitchFamily="49" charset="-122"/>
              </a:rPr>
              <a:t>                                                      </a:t>
            </a:r>
            <a:r>
              <a:rPr kumimoji="1" lang="zh-CN" altLang="en-US" sz="2800" b="1">
                <a:solidFill>
                  <a:srgbClr val="0000FF"/>
                </a:solidFill>
                <a:latin typeface="Times New Roman" panose="02020603050405020304" pitchFamily="18" charset="0"/>
                <a:ea typeface="黑体" panose="02010609060101010101" pitchFamily="49" charset="-122"/>
              </a:rPr>
              <a:t>少数电缆</a:t>
            </a:r>
            <a:r>
              <a:rPr kumimoji="1" lang="zh-CN" altLang="en-US" sz="2800" b="1">
                <a:solidFill>
                  <a:schemeClr val="tx2"/>
                </a:solidFill>
                <a:latin typeface="Times New Roman" panose="02020603050405020304" pitchFamily="18" charset="0"/>
                <a:ea typeface="黑体" panose="02010609060101010101" pitchFamily="49" charset="-122"/>
              </a:rPr>
              <a:t>。</a:t>
            </a:r>
          </a:p>
          <a:p>
            <a:pPr eaLnBrk="1" hangingPunct="1"/>
            <a:r>
              <a:rPr kumimoji="1" lang="zh-CN" altLang="en-US" sz="2800" b="1">
                <a:solidFill>
                  <a:schemeClr val="tx2"/>
                </a:solidFill>
                <a:latin typeface="Times New Roman" panose="02020603050405020304" pitchFamily="18" charset="0"/>
                <a:ea typeface="黑体" panose="02010609060101010101" pitchFamily="49" charset="-122"/>
              </a:rPr>
              <a:t>                            </a:t>
            </a:r>
            <a:r>
              <a:rPr kumimoji="1" lang="zh-CN" altLang="en-US" sz="2800" b="1">
                <a:solidFill>
                  <a:srgbClr val="2B67FD"/>
                </a:solidFill>
                <a:latin typeface="Times New Roman" panose="02020603050405020304" pitchFamily="18" charset="0"/>
                <a:ea typeface="黑体" panose="02010609060101010101" pitchFamily="49" charset="-122"/>
              </a:rPr>
              <a:t>室外配电</a:t>
            </a:r>
            <a:r>
              <a:rPr kumimoji="1" lang="zh-CN" altLang="en-US" sz="2800" b="1">
                <a:solidFill>
                  <a:schemeClr val="tx2"/>
                </a:solidFill>
                <a:latin typeface="Times New Roman" panose="02020603050405020304" pitchFamily="18" charset="0"/>
                <a:ea typeface="黑体" panose="02010609060101010101" pitchFamily="49" charset="-122"/>
              </a:rPr>
              <a:t>线路</a:t>
            </a:r>
            <a:r>
              <a:rPr kumimoji="1" lang="en-US" altLang="zh-CN" sz="2800" b="1">
                <a:solidFill>
                  <a:schemeClr val="tx2"/>
                </a:solidFill>
                <a:latin typeface="Times New Roman" panose="02020603050405020304" pitchFamily="18" charset="0"/>
                <a:ea typeface="黑体" panose="02010609060101010101" pitchFamily="49" charset="-122"/>
              </a:rPr>
              <a:t>—</a:t>
            </a:r>
            <a:r>
              <a:rPr kumimoji="1" lang="zh-CN" altLang="en-US" sz="2800" b="1">
                <a:solidFill>
                  <a:schemeClr val="tx2"/>
                </a:solidFill>
                <a:latin typeface="Times New Roman" panose="02020603050405020304" pitchFamily="18" charset="0"/>
                <a:ea typeface="黑体" panose="02010609060101010101" pitchFamily="49" charset="-122"/>
              </a:rPr>
              <a:t>绝缘导线</a:t>
            </a:r>
          </a:p>
        </p:txBody>
      </p:sp>
      <p:sp>
        <p:nvSpPr>
          <p:cNvPr id="146436" name="Text Box 4">
            <a:extLst>
              <a:ext uri="{FF2B5EF4-FFF2-40B4-BE49-F238E27FC236}">
                <a16:creationId xmlns:a16="http://schemas.microsoft.com/office/drawing/2014/main" id="{BE7842A8-FA04-4B10-B46E-3287340D88BF}"/>
              </a:ext>
            </a:extLst>
          </p:cNvPr>
          <p:cNvSpPr txBox="1">
            <a:spLocks noChangeArrowheads="1"/>
          </p:cNvSpPr>
          <p:nvPr/>
        </p:nvSpPr>
        <p:spPr bwMode="auto">
          <a:xfrm>
            <a:off x="250825" y="2924175"/>
            <a:ext cx="8424863"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35000"/>
              </a:spcBef>
            </a:pPr>
            <a:r>
              <a:rPr kumimoji="1" lang="zh-CN" altLang="en-US" sz="2800" b="1">
                <a:solidFill>
                  <a:srgbClr val="FF3300"/>
                </a:solidFill>
                <a:latin typeface="Times New Roman" panose="02020603050405020304" pitchFamily="18" charset="0"/>
                <a:ea typeface="黑体" panose="02010609060101010101" pitchFamily="49" charset="-122"/>
              </a:rPr>
              <a:t>（一）绝缘导线的结构和敷设</a:t>
            </a:r>
          </a:p>
          <a:p>
            <a:pPr eaLnBrk="1" hangingPunct="1">
              <a:spcBef>
                <a:spcPct val="35000"/>
              </a:spcBef>
            </a:pPr>
            <a:r>
              <a:rPr kumimoji="1" lang="zh-CN" altLang="en-US" sz="2400" b="1">
                <a:solidFill>
                  <a:srgbClr val="FF3300"/>
                </a:solidFill>
                <a:latin typeface="Times New Roman" panose="02020603050405020304" pitchFamily="18" charset="0"/>
                <a:ea typeface="黑体" panose="02010609060101010101" pitchFamily="49" charset="-122"/>
              </a:rPr>
              <a:t>按芯线材质分</a:t>
            </a:r>
            <a:r>
              <a:rPr kumimoji="1" lang="zh-CN" altLang="en-US" sz="2400" b="1">
                <a:latin typeface="Times New Roman" panose="02020603050405020304" pitchFamily="18" charset="0"/>
                <a:ea typeface="黑体" panose="02010609060101010101" pitchFamily="49" charset="-122"/>
              </a:rPr>
              <a:t>：铜芯和铝芯；</a:t>
            </a:r>
          </a:p>
          <a:p>
            <a:pPr eaLnBrk="1" hangingPunct="1">
              <a:spcBef>
                <a:spcPct val="35000"/>
              </a:spcBef>
            </a:pPr>
            <a:r>
              <a:rPr kumimoji="1" lang="zh-CN" altLang="en-US" sz="2400" b="1">
                <a:solidFill>
                  <a:srgbClr val="FF3300"/>
                </a:solidFill>
                <a:latin typeface="Times New Roman" panose="02020603050405020304" pitchFamily="18" charset="0"/>
                <a:ea typeface="黑体" panose="02010609060101010101" pitchFamily="49" charset="-122"/>
              </a:rPr>
              <a:t>重要回路</a:t>
            </a:r>
            <a:r>
              <a:rPr kumimoji="1" lang="zh-CN" altLang="en-US" sz="2400" b="1">
                <a:latin typeface="Times New Roman" panose="02020603050405020304" pitchFamily="18" charset="0"/>
                <a:ea typeface="黑体" panose="02010609060101010101" pitchFamily="49" charset="-122"/>
              </a:rPr>
              <a:t>（办公楼、实验室等）</a:t>
            </a:r>
            <a:r>
              <a:rPr kumimoji="1" lang="zh-CN" altLang="en-US" sz="2400" b="1">
                <a:solidFill>
                  <a:srgbClr val="FF3300"/>
                </a:solidFill>
                <a:latin typeface="Times New Roman" panose="02020603050405020304" pitchFamily="18" charset="0"/>
                <a:ea typeface="黑体" panose="02010609060101010101" pitchFamily="49" charset="-122"/>
              </a:rPr>
              <a:t>及振动场所或对铝线有腐蚀的场所</a:t>
            </a:r>
            <a:r>
              <a:rPr kumimoji="1" lang="zh-CN" altLang="en-US" sz="2400" b="1">
                <a:latin typeface="Times New Roman" panose="02020603050405020304" pitchFamily="18" charset="0"/>
                <a:ea typeface="黑体" panose="02010609060101010101" pitchFamily="49" charset="-122"/>
              </a:rPr>
              <a:t>，均应采用</a:t>
            </a:r>
            <a:r>
              <a:rPr kumimoji="1" lang="zh-CN" altLang="en-US" sz="2400" b="1">
                <a:solidFill>
                  <a:srgbClr val="FF3300"/>
                </a:solidFill>
                <a:latin typeface="Times New Roman" panose="02020603050405020304" pitchFamily="18" charset="0"/>
                <a:ea typeface="黑体" panose="02010609060101010101" pitchFamily="49" charset="-122"/>
              </a:rPr>
              <a:t>铜芯绝缘导线</a:t>
            </a:r>
            <a:r>
              <a:rPr kumimoji="1" lang="zh-CN" altLang="en-US" sz="2400" b="1">
                <a:latin typeface="Times New Roman" panose="02020603050405020304" pitchFamily="18" charset="0"/>
                <a:ea typeface="黑体" panose="02010609060101010101" pitchFamily="49" charset="-122"/>
              </a:rPr>
              <a:t>。</a:t>
            </a:r>
            <a:r>
              <a:rPr kumimoji="1" lang="zh-CN" altLang="en-US" sz="2400" b="1">
                <a:solidFill>
                  <a:srgbClr val="0000FF"/>
                </a:solidFill>
                <a:latin typeface="Times New Roman" panose="02020603050405020304" pitchFamily="18" charset="0"/>
                <a:ea typeface="黑体" panose="02010609060101010101" pitchFamily="49" charset="-122"/>
              </a:rPr>
              <a:t>其他场所可用铝芯绝缘导线</a:t>
            </a:r>
            <a:r>
              <a:rPr kumimoji="1" lang="zh-CN" altLang="en-US" sz="2400" b="1">
                <a:latin typeface="Times New Roman" panose="02020603050405020304" pitchFamily="18" charset="0"/>
                <a:ea typeface="黑体" panose="02010609060101010101" pitchFamily="49" charset="-122"/>
              </a:rPr>
              <a:t>。</a:t>
            </a:r>
          </a:p>
        </p:txBody>
      </p:sp>
      <p:sp>
        <p:nvSpPr>
          <p:cNvPr id="146437" name="Text Box 5">
            <a:extLst>
              <a:ext uri="{FF2B5EF4-FFF2-40B4-BE49-F238E27FC236}">
                <a16:creationId xmlns:a16="http://schemas.microsoft.com/office/drawing/2014/main" id="{DE8311FD-7FB2-488F-BFDF-EBDBCA01B9BA}"/>
              </a:ext>
            </a:extLst>
          </p:cNvPr>
          <p:cNvSpPr txBox="1">
            <a:spLocks noChangeArrowheads="1"/>
          </p:cNvSpPr>
          <p:nvPr/>
        </p:nvSpPr>
        <p:spPr bwMode="auto">
          <a:xfrm>
            <a:off x="395288" y="5300663"/>
            <a:ext cx="784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3300"/>
                </a:solidFill>
                <a:latin typeface="Times New Roman" panose="02020603050405020304" pitchFamily="18" charset="0"/>
                <a:ea typeface="黑体" panose="02010609060101010101" pitchFamily="49" charset="-122"/>
              </a:rPr>
              <a:t>按绝缘材料分</a:t>
            </a:r>
            <a:r>
              <a:rPr kumimoji="1" lang="zh-CN" altLang="en-US" sz="2400" b="1">
                <a:latin typeface="Times New Roman" panose="02020603050405020304" pitchFamily="18" charset="0"/>
                <a:ea typeface="黑体" panose="02010609060101010101" pitchFamily="49" charset="-122"/>
              </a:rPr>
              <a:t>：橡皮绝缘（</a:t>
            </a:r>
            <a:r>
              <a:rPr kumimoji="1" lang="zh-CN" altLang="en-US" sz="2400" b="1"/>
              <a:t>室外敷设优先选用</a:t>
            </a:r>
            <a:r>
              <a:rPr kumimoji="1" lang="zh-CN" altLang="en-US" sz="2400" b="1">
                <a:latin typeface="Times New Roman" panose="02020603050405020304" pitchFamily="18" charset="0"/>
                <a:ea typeface="黑体" panose="02010609060101010101" pitchFamily="49" charset="-122"/>
              </a:rPr>
              <a:t>）和塑料绝缘（</a:t>
            </a:r>
            <a:r>
              <a:rPr kumimoji="1" lang="zh-CN" altLang="en-US" sz="2400" b="1"/>
              <a:t>室内明敷和空管敷设时优先考虑</a:t>
            </a:r>
            <a:r>
              <a:rPr kumimoji="1" lang="zh-CN" altLang="en-US" sz="2400" b="1">
                <a:latin typeface="Times New Roman" panose="02020603050405020304" pitchFamily="18" charset="0"/>
                <a:ea typeface="黑体" panose="02010609060101010101" pitchFamily="49" charset="-122"/>
              </a:rPr>
              <a:t>）</a:t>
            </a:r>
          </a:p>
        </p:txBody>
      </p:sp>
      <p:sp>
        <p:nvSpPr>
          <p:cNvPr id="146438" name="Text Box 6">
            <a:extLst>
              <a:ext uri="{FF2B5EF4-FFF2-40B4-BE49-F238E27FC236}">
                <a16:creationId xmlns:a16="http://schemas.microsoft.com/office/drawing/2014/main" id="{DC93383A-5C88-4CE4-B43A-AB58065ACCD9}"/>
              </a:ext>
            </a:extLst>
          </p:cNvPr>
          <p:cNvSpPr txBox="1">
            <a:spLocks noChangeArrowheads="1"/>
          </p:cNvSpPr>
          <p:nvPr/>
        </p:nvSpPr>
        <p:spPr bwMode="auto">
          <a:xfrm>
            <a:off x="395288" y="6165850"/>
            <a:ext cx="71294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3300"/>
                </a:solidFill>
                <a:latin typeface="Times New Roman" panose="02020603050405020304" pitchFamily="18" charset="0"/>
                <a:ea typeface="黑体" panose="02010609060101010101" pitchFamily="49" charset="-122"/>
              </a:rPr>
              <a:t>绝缘导线的敷设方式</a:t>
            </a:r>
            <a:r>
              <a:rPr kumimoji="1" lang="zh-CN" altLang="en-US" sz="2400" b="1">
                <a:latin typeface="Times New Roman" panose="02020603050405020304" pitchFamily="18" charset="0"/>
                <a:ea typeface="黑体" panose="02010609060101010101" pitchFamily="49" charset="-122"/>
              </a:rPr>
              <a:t>：明敷和暗敷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6436"/>
                                        </p:tgtEl>
                                        <p:attrNameLst>
                                          <p:attrName>style.visibility</p:attrName>
                                        </p:attrNameLst>
                                      </p:cBhvr>
                                      <p:to>
                                        <p:strVal val="visible"/>
                                      </p:to>
                                    </p:set>
                                    <p:animEffect transition="in" filter="blinds(horizontal)">
                                      <p:cBhvr>
                                        <p:cTn id="7" dur="500"/>
                                        <p:tgtEl>
                                          <p:spTgt spid="1464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6437"/>
                                        </p:tgtEl>
                                        <p:attrNameLst>
                                          <p:attrName>style.visibility</p:attrName>
                                        </p:attrNameLst>
                                      </p:cBhvr>
                                      <p:to>
                                        <p:strVal val="visible"/>
                                      </p:to>
                                    </p:set>
                                    <p:animEffect transition="in" filter="blinds(horizontal)">
                                      <p:cBhvr>
                                        <p:cTn id="12" dur="500"/>
                                        <p:tgtEl>
                                          <p:spTgt spid="1464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6438"/>
                                        </p:tgtEl>
                                        <p:attrNameLst>
                                          <p:attrName>style.visibility</p:attrName>
                                        </p:attrNameLst>
                                      </p:cBhvr>
                                      <p:to>
                                        <p:strVal val="visible"/>
                                      </p:to>
                                    </p:set>
                                    <p:animEffect transition="in" filter="blinds(horizontal)">
                                      <p:cBhvr>
                                        <p:cTn id="17" dur="500"/>
                                        <p:tgtEl>
                                          <p:spTgt spid="146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6" grpId="0"/>
      <p:bldP spid="146437" grpId="0"/>
      <p:bldP spid="146438"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Text Box 8">
            <a:extLst>
              <a:ext uri="{FF2B5EF4-FFF2-40B4-BE49-F238E27FC236}">
                <a16:creationId xmlns:a16="http://schemas.microsoft.com/office/drawing/2014/main" id="{20B05044-CA7C-47D4-8E9F-86E2DF9A6A3C}"/>
              </a:ext>
            </a:extLst>
          </p:cNvPr>
          <p:cNvSpPr txBox="1">
            <a:spLocks noChangeArrowheads="1"/>
          </p:cNvSpPr>
          <p:nvPr/>
        </p:nvSpPr>
        <p:spPr bwMode="auto">
          <a:xfrm>
            <a:off x="395288" y="3644900"/>
            <a:ext cx="40306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0000FF"/>
                </a:solidFill>
              </a:rPr>
              <a:t>PVC</a:t>
            </a:r>
            <a:r>
              <a:rPr lang="zh-CN" altLang="en-US" b="1">
                <a:solidFill>
                  <a:srgbClr val="0000FF"/>
                </a:solidFill>
              </a:rPr>
              <a:t>穿线管（绝缘阻燃电工套管）</a:t>
            </a:r>
          </a:p>
        </p:txBody>
      </p:sp>
      <p:pic>
        <p:nvPicPr>
          <p:cNvPr id="63491" name="Picture 7" descr="1248237736254">
            <a:extLst>
              <a:ext uri="{FF2B5EF4-FFF2-40B4-BE49-F238E27FC236}">
                <a16:creationId xmlns:a16="http://schemas.microsoft.com/office/drawing/2014/main" id="{5801266E-577B-4F47-9225-155DDC9C6C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542" b="13083"/>
          <a:stretch>
            <a:fillRect/>
          </a:stretch>
        </p:blipFill>
        <p:spPr bwMode="auto">
          <a:xfrm>
            <a:off x="395288" y="692150"/>
            <a:ext cx="3810000"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10" descr="1237164410520">
            <a:extLst>
              <a:ext uri="{FF2B5EF4-FFF2-40B4-BE49-F238E27FC236}">
                <a16:creationId xmlns:a16="http://schemas.microsoft.com/office/drawing/2014/main" id="{AE2DCA43-EC64-4BC0-B398-62E20FA22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428" b="9428"/>
          <a:stretch>
            <a:fillRect/>
          </a:stretch>
        </p:blipFill>
        <p:spPr bwMode="auto">
          <a:xfrm>
            <a:off x="4437063" y="3933825"/>
            <a:ext cx="4706937"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Text Box 11">
            <a:extLst>
              <a:ext uri="{FF2B5EF4-FFF2-40B4-BE49-F238E27FC236}">
                <a16:creationId xmlns:a16="http://schemas.microsoft.com/office/drawing/2014/main" id="{BAB4A2D2-414B-4521-BBDC-8C2DFA0CF6EB}"/>
              </a:ext>
            </a:extLst>
          </p:cNvPr>
          <p:cNvSpPr txBox="1">
            <a:spLocks noChangeArrowheads="1"/>
          </p:cNvSpPr>
          <p:nvPr/>
        </p:nvSpPr>
        <p:spPr bwMode="auto">
          <a:xfrm>
            <a:off x="5724525" y="6092825"/>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0000FF"/>
                </a:solidFill>
              </a:rPr>
              <a:t>PVC</a:t>
            </a:r>
            <a:r>
              <a:rPr lang="zh-CN" altLang="en-US" b="1">
                <a:solidFill>
                  <a:srgbClr val="0000FF"/>
                </a:solidFill>
              </a:rPr>
              <a:t>线槽</a:t>
            </a:r>
          </a:p>
        </p:txBody>
      </p:sp>
      <p:pic>
        <p:nvPicPr>
          <p:cNvPr id="63494" name="Picture 13" descr="2009923_94826">
            <a:extLst>
              <a:ext uri="{FF2B5EF4-FFF2-40B4-BE49-F238E27FC236}">
                <a16:creationId xmlns:a16="http://schemas.microsoft.com/office/drawing/2014/main" id="{1480DCE8-6E8D-40F4-B11D-B6286C370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826" t="10583" r="12500" b="8249"/>
          <a:stretch>
            <a:fillRect/>
          </a:stretch>
        </p:blipFill>
        <p:spPr bwMode="auto">
          <a:xfrm>
            <a:off x="1547813" y="4076700"/>
            <a:ext cx="2160587" cy="203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5" name="Picture 15" descr="20101129104741531">
            <a:extLst>
              <a:ext uri="{FF2B5EF4-FFF2-40B4-BE49-F238E27FC236}">
                <a16:creationId xmlns:a16="http://schemas.microsoft.com/office/drawing/2014/main" id="{56DE5A4E-2703-4F7E-A765-DA8ED18192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908050"/>
            <a:ext cx="2592387"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6" name="Rectangle 16">
            <a:extLst>
              <a:ext uri="{FF2B5EF4-FFF2-40B4-BE49-F238E27FC236}">
                <a16:creationId xmlns:a16="http://schemas.microsoft.com/office/drawing/2014/main" id="{4968D72D-B760-47AA-8E9F-1AA6119088F0}"/>
              </a:ext>
            </a:extLst>
          </p:cNvPr>
          <p:cNvSpPr>
            <a:spLocks noChangeArrowheads="1"/>
          </p:cNvSpPr>
          <p:nvPr/>
        </p:nvSpPr>
        <p:spPr bwMode="auto">
          <a:xfrm>
            <a:off x="5940425" y="2924175"/>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t>金属穿线管</a:t>
            </a:r>
          </a:p>
        </p:txBody>
      </p:sp>
      <p:sp>
        <p:nvSpPr>
          <p:cNvPr id="63497" name="Rectangle 17">
            <a:extLst>
              <a:ext uri="{FF2B5EF4-FFF2-40B4-BE49-F238E27FC236}">
                <a16:creationId xmlns:a16="http://schemas.microsoft.com/office/drawing/2014/main" id="{D13D6C17-F492-43E2-9C4A-AB8749FB9C61}"/>
              </a:ext>
            </a:extLst>
          </p:cNvPr>
          <p:cNvSpPr>
            <a:spLocks noChangeArrowheads="1"/>
          </p:cNvSpPr>
          <p:nvPr/>
        </p:nvSpPr>
        <p:spPr bwMode="auto">
          <a:xfrm>
            <a:off x="2268538" y="6165850"/>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t>金属线槽</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Text Box 2">
            <a:extLst>
              <a:ext uri="{FF2B5EF4-FFF2-40B4-BE49-F238E27FC236}">
                <a16:creationId xmlns:a16="http://schemas.microsoft.com/office/drawing/2014/main" id="{C4ABF28A-EF30-4AAF-A52C-456EC2FAE339}"/>
              </a:ext>
            </a:extLst>
          </p:cNvPr>
          <p:cNvSpPr txBox="1">
            <a:spLocks noChangeArrowheads="1"/>
          </p:cNvSpPr>
          <p:nvPr/>
        </p:nvSpPr>
        <p:spPr bwMode="auto">
          <a:xfrm>
            <a:off x="323850" y="620713"/>
            <a:ext cx="8496300" cy="592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0000FF"/>
                </a:solidFill>
                <a:latin typeface="黑体" panose="02010609060101010101" pitchFamily="49" charset="-122"/>
                <a:ea typeface="黑体" panose="02010609060101010101" pitchFamily="49" charset="-122"/>
              </a:rPr>
              <a:t>绝缘导线敷设时，应特别注意：</a:t>
            </a:r>
          </a:p>
          <a:p>
            <a:pPr eaLnBrk="1" hangingPunct="1">
              <a:spcBef>
                <a:spcPct val="50000"/>
              </a:spcBef>
            </a:pPr>
            <a:r>
              <a:rPr kumimoji="1" lang="en-US" altLang="zh-CN" sz="2800" b="1">
                <a:latin typeface="黑体" panose="02010609060101010101" pitchFamily="49" charset="-122"/>
                <a:ea typeface="黑体" panose="02010609060101010101" pitchFamily="49" charset="-122"/>
              </a:rPr>
              <a:t>1</a:t>
            </a:r>
            <a:r>
              <a:rPr kumimoji="1" lang="zh-CN" altLang="en-US" sz="2800" b="1">
                <a:latin typeface="黑体" panose="02010609060101010101" pitchFamily="49" charset="-122"/>
                <a:ea typeface="黑体" panose="02010609060101010101" pitchFamily="49" charset="-122"/>
              </a:rPr>
              <a:t>、接头必须经专门的接线盒，线槽布线及穿管布线的导线中间</a:t>
            </a:r>
            <a:r>
              <a:rPr kumimoji="1" lang="zh-CN" altLang="en-US" sz="2800" b="1">
                <a:solidFill>
                  <a:srgbClr val="FF3300"/>
                </a:solidFill>
                <a:latin typeface="黑体" panose="02010609060101010101" pitchFamily="49" charset="-122"/>
                <a:ea typeface="黑体" panose="02010609060101010101" pitchFamily="49" charset="-122"/>
              </a:rPr>
              <a:t>不许直接接头</a:t>
            </a:r>
            <a:r>
              <a:rPr kumimoji="1" lang="zh-CN" altLang="en-US" sz="2800" b="1">
                <a:latin typeface="黑体" panose="02010609060101010101" pitchFamily="49" charset="-122"/>
                <a:ea typeface="黑体" panose="02010609060101010101" pitchFamily="49" charset="-122"/>
              </a:rPr>
              <a:t>；</a:t>
            </a:r>
          </a:p>
          <a:p>
            <a:pPr eaLnBrk="1" hangingPunct="1">
              <a:spcBef>
                <a:spcPct val="50000"/>
              </a:spcBef>
            </a:pPr>
            <a:r>
              <a:rPr kumimoji="1" lang="en-US" altLang="zh-CN" sz="2800" b="1">
                <a:latin typeface="黑体" panose="02010609060101010101" pitchFamily="49" charset="-122"/>
                <a:ea typeface="黑体" panose="02010609060101010101" pitchFamily="49" charset="-122"/>
              </a:rPr>
              <a:t>2</a:t>
            </a:r>
            <a:r>
              <a:rPr kumimoji="1" lang="zh-CN" altLang="en-US" sz="2800" b="1">
                <a:latin typeface="黑体" panose="02010609060101010101" pitchFamily="49" charset="-122"/>
                <a:ea typeface="黑体" panose="02010609060101010101" pitchFamily="49" charset="-122"/>
              </a:rPr>
              <a:t>、穿金属管或金属线槽的交流线路，应将</a:t>
            </a:r>
            <a:r>
              <a:rPr kumimoji="1" lang="zh-CN" altLang="en-US" sz="2800" b="1">
                <a:solidFill>
                  <a:srgbClr val="FF3300"/>
                </a:solidFill>
                <a:latin typeface="黑体" panose="02010609060101010101" pitchFamily="49" charset="-122"/>
                <a:ea typeface="黑体" panose="02010609060101010101" pitchFamily="49" charset="-122"/>
              </a:rPr>
              <a:t>同一回路的所有相线和中性线穿于同一管、槽内</a:t>
            </a:r>
            <a:r>
              <a:rPr kumimoji="1" lang="zh-CN" altLang="en-US" sz="2800" b="1">
                <a:latin typeface="黑体" panose="02010609060101010101" pitchFamily="49" charset="-122"/>
                <a:ea typeface="黑体" panose="02010609060101010101" pitchFamily="49" charset="-122"/>
              </a:rPr>
              <a:t>；</a:t>
            </a:r>
          </a:p>
          <a:p>
            <a:pPr eaLnBrk="1" hangingPunct="1">
              <a:spcBef>
                <a:spcPct val="50000"/>
              </a:spcBef>
            </a:pPr>
            <a:r>
              <a:rPr kumimoji="1" lang="zh-CN" altLang="en-US" sz="2800" b="1">
                <a:latin typeface="黑体" panose="02010609060101010101" pitchFamily="49" charset="-122"/>
                <a:ea typeface="黑体" panose="02010609060101010101" pitchFamily="49" charset="-122"/>
              </a:rPr>
              <a:t>   否则由于线路电流不平衡而在金属管、槽内产生铁磁损耗，使管、槽发热，致导线过热甚至烧毁；</a:t>
            </a:r>
          </a:p>
          <a:p>
            <a:pPr eaLnBrk="1" hangingPunct="1">
              <a:spcBef>
                <a:spcPct val="50000"/>
              </a:spcBef>
            </a:pPr>
            <a:r>
              <a:rPr kumimoji="1" lang="en-US" altLang="zh-CN" sz="2800" b="1">
                <a:latin typeface="黑体" panose="02010609060101010101" pitchFamily="49" charset="-122"/>
                <a:ea typeface="黑体" panose="02010609060101010101" pitchFamily="49" charset="-122"/>
              </a:rPr>
              <a:t>3</a:t>
            </a:r>
            <a:r>
              <a:rPr kumimoji="1" lang="zh-CN" altLang="en-US" sz="2800" b="1">
                <a:latin typeface="黑体" panose="02010609060101010101" pitchFamily="49" charset="-122"/>
                <a:ea typeface="黑体" panose="02010609060101010101" pitchFamily="49" charset="-122"/>
              </a:rPr>
              <a:t>、</a:t>
            </a:r>
            <a:r>
              <a:rPr kumimoji="1" lang="zh-CN" altLang="en-US" sz="2800" b="1">
                <a:solidFill>
                  <a:srgbClr val="FF3300"/>
                </a:solidFill>
                <a:latin typeface="黑体" panose="02010609060101010101" pitchFamily="49" charset="-122"/>
                <a:ea typeface="黑体" panose="02010609060101010101" pitchFamily="49" charset="-122"/>
              </a:rPr>
              <a:t>电线</a:t>
            </a:r>
            <a:r>
              <a:rPr kumimoji="1" lang="zh-CN" altLang="en-US" sz="2800" b="1">
                <a:latin typeface="黑体" panose="02010609060101010101" pitchFamily="49" charset="-122"/>
                <a:ea typeface="黑体" panose="02010609060101010101" pitchFamily="49" charset="-122"/>
              </a:rPr>
              <a:t>管路与热水管、蒸汽管同侧敷设时，应</a:t>
            </a:r>
            <a:r>
              <a:rPr kumimoji="1" lang="zh-CN" altLang="en-US" sz="2800" b="1">
                <a:solidFill>
                  <a:srgbClr val="FF3300"/>
                </a:solidFill>
                <a:latin typeface="黑体" panose="02010609060101010101" pitchFamily="49" charset="-122"/>
                <a:ea typeface="黑体" panose="02010609060101010101" pitchFamily="49" charset="-122"/>
              </a:rPr>
              <a:t>敷设在水、汽管的下方；</a:t>
            </a:r>
          </a:p>
          <a:p>
            <a:pPr eaLnBrk="1" hangingPunct="1">
              <a:spcBef>
                <a:spcPct val="50000"/>
              </a:spcBef>
            </a:pPr>
            <a:r>
              <a:rPr kumimoji="1" lang="zh-CN" altLang="en-US" sz="2800" b="1">
                <a:solidFill>
                  <a:srgbClr val="FF3300"/>
                </a:solidFill>
                <a:latin typeface="黑体" panose="02010609060101010101" pitchFamily="49" charset="-122"/>
                <a:ea typeface="黑体" panose="02010609060101010101" pitchFamily="49" charset="-122"/>
              </a:rPr>
              <a:t>  </a:t>
            </a:r>
            <a:r>
              <a:rPr kumimoji="1" lang="zh-CN" altLang="en-US" sz="2800" b="1">
                <a:latin typeface="黑体" panose="02010609060101010101" pitchFamily="49" charset="-122"/>
                <a:ea typeface="黑体" panose="02010609060101010101" pitchFamily="49" charset="-122"/>
              </a:rPr>
              <a:t>如</a:t>
            </a:r>
            <a:r>
              <a:rPr kumimoji="1" lang="zh-CN" altLang="en-US" sz="2800" b="1">
                <a:solidFill>
                  <a:srgbClr val="FF3300"/>
                </a:solidFill>
                <a:latin typeface="黑体" panose="02010609060101010101" pitchFamily="49" charset="-122"/>
                <a:ea typeface="黑体" panose="02010609060101010101" pitchFamily="49" charset="-122"/>
              </a:rPr>
              <a:t>不得不敷设在水、汽管上方，应适当增大相互间距，或采取隔热措施</a:t>
            </a:r>
            <a:r>
              <a:rPr kumimoji="1" lang="zh-CN" altLang="en-US" sz="2800" b="1">
                <a:latin typeface="黑体" panose="02010609060101010101" pitchFamily="49" charset="-122"/>
                <a:ea typeface="黑体" panose="02010609060101010101" pitchFamily="49" charset="-122"/>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AF326625-FA88-45F8-A895-BA2F4E0EAD07}"/>
              </a:ext>
            </a:extLst>
          </p:cNvPr>
          <p:cNvSpPr>
            <a:spLocks noGrp="1" noChangeArrowheads="1"/>
          </p:cNvSpPr>
          <p:nvPr>
            <p:ph type="title"/>
          </p:nvPr>
        </p:nvSpPr>
        <p:spPr>
          <a:xfrm>
            <a:off x="304800" y="533400"/>
            <a:ext cx="5346700" cy="685800"/>
          </a:xfrm>
        </p:spPr>
        <p:txBody>
          <a:bodyPr/>
          <a:lstStyle/>
          <a:p>
            <a:pPr algn="l" eaLnBrk="1" hangingPunct="1"/>
            <a:r>
              <a:rPr lang="zh-CN" altLang="en-US" sz="2800" b="1">
                <a:solidFill>
                  <a:srgbClr val="FF3300"/>
                </a:solidFill>
                <a:latin typeface="黑体" panose="02010609060101010101" pitchFamily="49" charset="-122"/>
                <a:ea typeface="黑体" panose="02010609060101010101" pitchFamily="49" charset="-122"/>
              </a:rPr>
              <a:t>（二）裸导线的结构和敷设</a:t>
            </a:r>
          </a:p>
        </p:txBody>
      </p:sp>
      <p:sp>
        <p:nvSpPr>
          <p:cNvPr id="65539" name="Text Box 3">
            <a:extLst>
              <a:ext uri="{FF2B5EF4-FFF2-40B4-BE49-F238E27FC236}">
                <a16:creationId xmlns:a16="http://schemas.microsoft.com/office/drawing/2014/main" id="{5F53C59B-F32D-4291-9F7F-27B5A594F8D3}"/>
              </a:ext>
            </a:extLst>
          </p:cNvPr>
          <p:cNvSpPr txBox="1">
            <a:spLocks noChangeArrowheads="1"/>
          </p:cNvSpPr>
          <p:nvPr/>
        </p:nvSpPr>
        <p:spPr bwMode="auto">
          <a:xfrm>
            <a:off x="533400" y="1371600"/>
            <a:ext cx="7696200"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黑体" panose="02010609060101010101" pitchFamily="49" charset="-122"/>
                <a:ea typeface="黑体" panose="02010609060101010101" pitchFamily="49" charset="-122"/>
              </a:rPr>
              <a:t>车间内配电裸导线（</a:t>
            </a:r>
            <a:r>
              <a:rPr kumimoji="1" lang="zh-CN" altLang="en-US" sz="2400" b="1">
                <a:solidFill>
                  <a:srgbClr val="0000FF"/>
                </a:solidFill>
                <a:latin typeface="黑体" panose="02010609060101010101" pitchFamily="49" charset="-122"/>
                <a:ea typeface="黑体" panose="02010609060101010101" pitchFamily="49" charset="-122"/>
              </a:rPr>
              <a:t>配电干线</a:t>
            </a:r>
            <a:r>
              <a:rPr kumimoji="1" lang="zh-CN" altLang="en-US" sz="2400" b="1">
                <a:latin typeface="黑体" panose="02010609060101010101" pitchFamily="49" charset="-122"/>
                <a:ea typeface="黑体" panose="02010609060101010101" pitchFamily="49" charset="-122"/>
              </a:rPr>
              <a:t>）大多采用</a:t>
            </a:r>
            <a:r>
              <a:rPr kumimoji="1" lang="zh-CN" altLang="en-US" sz="2400" b="1">
                <a:solidFill>
                  <a:srgbClr val="FF3300"/>
                </a:solidFill>
                <a:latin typeface="黑体" panose="02010609060101010101" pitchFamily="49" charset="-122"/>
                <a:ea typeface="黑体" panose="02010609060101010101" pitchFamily="49" charset="-122"/>
              </a:rPr>
              <a:t>裸母线结构</a:t>
            </a:r>
            <a:r>
              <a:rPr kumimoji="1" lang="zh-CN" altLang="en-US" sz="2400" b="1">
                <a:latin typeface="黑体" panose="02010609060101010101" pitchFamily="49" charset="-122"/>
                <a:ea typeface="黑体" panose="02010609060101010101" pitchFamily="49" charset="-122"/>
              </a:rPr>
              <a:t>；</a:t>
            </a:r>
          </a:p>
          <a:p>
            <a:pPr eaLnBrk="1" hangingPunct="1">
              <a:spcBef>
                <a:spcPct val="50000"/>
              </a:spcBef>
            </a:pPr>
            <a:r>
              <a:rPr kumimoji="1" lang="zh-CN" altLang="en-US" sz="2400" b="1">
                <a:latin typeface="黑体" panose="02010609060101010101" pitchFamily="49" charset="-122"/>
                <a:ea typeface="黑体" panose="02010609060101010101" pitchFamily="49" charset="-122"/>
              </a:rPr>
              <a:t>其截面有：</a:t>
            </a:r>
            <a:r>
              <a:rPr kumimoji="1" lang="zh-CN" altLang="en-US" sz="2400" b="1">
                <a:solidFill>
                  <a:srgbClr val="FF3300"/>
                </a:solidFill>
                <a:latin typeface="黑体" panose="02010609060101010101" pitchFamily="49" charset="-122"/>
                <a:ea typeface="黑体" panose="02010609060101010101" pitchFamily="49" charset="-122"/>
              </a:rPr>
              <a:t>圆形、管形、矩形等；</a:t>
            </a:r>
          </a:p>
          <a:p>
            <a:pPr eaLnBrk="1" hangingPunct="1">
              <a:spcBef>
                <a:spcPct val="50000"/>
              </a:spcBef>
            </a:pPr>
            <a:r>
              <a:rPr kumimoji="1" lang="zh-CN" altLang="en-US" sz="2400" b="1">
                <a:latin typeface="黑体" panose="02010609060101010101" pitchFamily="49" charset="-122"/>
                <a:ea typeface="黑体" panose="02010609060101010101" pitchFamily="49" charset="-122"/>
              </a:rPr>
              <a:t>其材质有：铜、铝、钢；</a:t>
            </a:r>
          </a:p>
          <a:p>
            <a:pPr eaLnBrk="1" hangingPunct="1">
              <a:spcBef>
                <a:spcPct val="50000"/>
              </a:spcBef>
            </a:pPr>
            <a:r>
              <a:rPr kumimoji="1" lang="zh-CN" altLang="en-US" sz="2400" b="1">
                <a:latin typeface="黑体" panose="02010609060101010101" pitchFamily="49" charset="-122"/>
                <a:ea typeface="黑体" panose="02010609060101010101" pitchFamily="49" charset="-122"/>
              </a:rPr>
              <a:t>采用</a:t>
            </a:r>
            <a:r>
              <a:rPr kumimoji="1" lang="en-US" altLang="zh-CN" sz="2400" b="1">
                <a:solidFill>
                  <a:srgbClr val="FF3300"/>
                </a:solidFill>
                <a:latin typeface="黑体" panose="02010609060101010101" pitchFamily="49" charset="-122"/>
                <a:ea typeface="黑体" panose="02010609060101010101" pitchFamily="49" charset="-122"/>
              </a:rPr>
              <a:t>LMY</a:t>
            </a:r>
            <a:r>
              <a:rPr kumimoji="1" lang="zh-CN" altLang="en-US" sz="2400" b="1">
                <a:solidFill>
                  <a:srgbClr val="FF3300"/>
                </a:solidFill>
                <a:latin typeface="黑体" panose="02010609060101010101" pitchFamily="49" charset="-122"/>
                <a:ea typeface="黑体" panose="02010609060101010101" pitchFamily="49" charset="-122"/>
              </a:rPr>
              <a:t>型硬铝母线</a:t>
            </a:r>
            <a:r>
              <a:rPr kumimoji="1" lang="zh-CN" altLang="en-US" sz="2400" b="1">
                <a:latin typeface="黑体" panose="02010609060101010101" pitchFamily="49" charset="-122"/>
                <a:ea typeface="黑体" panose="02010609060101010101" pitchFamily="49" charset="-122"/>
              </a:rPr>
              <a:t>最普遍。</a:t>
            </a:r>
          </a:p>
          <a:p>
            <a:pPr eaLnBrk="1" hangingPunct="1">
              <a:spcBef>
                <a:spcPct val="50000"/>
              </a:spcBef>
            </a:pPr>
            <a:r>
              <a:rPr kumimoji="1" lang="zh-CN" altLang="en-US" sz="2400" b="1">
                <a:latin typeface="黑体" panose="02010609060101010101" pitchFamily="49" charset="-122"/>
                <a:ea typeface="黑体" panose="02010609060101010101" pitchFamily="49" charset="-122"/>
              </a:rPr>
              <a:t>多采用</a:t>
            </a:r>
            <a:r>
              <a:rPr kumimoji="1" lang="zh-CN" altLang="en-US" sz="2800" b="1">
                <a:solidFill>
                  <a:srgbClr val="2B67FD"/>
                </a:solidFill>
                <a:latin typeface="黑体" panose="02010609060101010101" pitchFamily="49" charset="-122"/>
                <a:ea typeface="黑体" panose="02010609060101010101" pitchFamily="49" charset="-122"/>
              </a:rPr>
              <a:t>封闭式母线</a:t>
            </a:r>
            <a:r>
              <a:rPr kumimoji="1" lang="zh-CN" altLang="en-US" sz="2800" b="1">
                <a:latin typeface="黑体" panose="02010609060101010101" pitchFamily="49" charset="-122"/>
                <a:ea typeface="黑体" panose="02010609060101010101" pitchFamily="49" charset="-122"/>
              </a:rPr>
              <a:t>（或称</a:t>
            </a:r>
            <a:r>
              <a:rPr kumimoji="1" lang="zh-CN" altLang="en-US" sz="2800" b="1">
                <a:latin typeface="Times New Roman" panose="02020603050405020304" pitchFamily="18" charset="0"/>
                <a:ea typeface="黑体" panose="02010609060101010101" pitchFamily="49" charset="-122"/>
              </a:rPr>
              <a:t>“</a:t>
            </a:r>
            <a:r>
              <a:rPr kumimoji="1" lang="zh-CN" altLang="en-US" sz="2800" b="1">
                <a:solidFill>
                  <a:srgbClr val="0000FF"/>
                </a:solidFill>
                <a:latin typeface="黑体" panose="02010609060101010101" pitchFamily="49" charset="-122"/>
                <a:ea typeface="黑体" panose="02010609060101010101" pitchFamily="49" charset="-122"/>
              </a:rPr>
              <a:t>母线槽</a:t>
            </a:r>
            <a:r>
              <a:rPr kumimoji="1" lang="zh-CN" altLang="en-US" sz="2800" b="1">
                <a:latin typeface="Times New Roman" panose="02020603050405020304" pitchFamily="18" charset="0"/>
                <a:ea typeface="黑体" panose="02010609060101010101" pitchFamily="49" charset="-122"/>
              </a:rPr>
              <a:t>”</a:t>
            </a:r>
            <a:r>
              <a:rPr kumimoji="1" lang="zh-CN" altLang="en-US" sz="2800" b="1">
                <a:latin typeface="黑体" panose="02010609060101010101" pitchFamily="49" charset="-122"/>
                <a:ea typeface="黑体" panose="02010609060101010101" pitchFamily="49" charset="-122"/>
              </a:rPr>
              <a:t>）</a:t>
            </a:r>
            <a:r>
              <a:rPr kumimoji="1" lang="zh-CN" altLang="en-US" sz="2400" b="1">
                <a:latin typeface="黑体" panose="02010609060101010101" pitchFamily="49" charset="-122"/>
                <a:ea typeface="黑体" panose="02010609060101010101" pitchFamily="49" charset="-122"/>
              </a:rPr>
              <a:t>布线。</a:t>
            </a:r>
          </a:p>
        </p:txBody>
      </p:sp>
      <p:graphicFrame>
        <p:nvGraphicFramePr>
          <p:cNvPr id="148511" name="Group 31">
            <a:extLst>
              <a:ext uri="{FF2B5EF4-FFF2-40B4-BE49-F238E27FC236}">
                <a16:creationId xmlns:a16="http://schemas.microsoft.com/office/drawing/2014/main" id="{47010D92-9403-4B31-97CA-165A267DEC34}"/>
              </a:ext>
            </a:extLst>
          </p:cNvPr>
          <p:cNvGraphicFramePr>
            <a:graphicFrameLocks noGrp="1"/>
          </p:cNvGraphicFramePr>
          <p:nvPr/>
        </p:nvGraphicFramePr>
        <p:xfrm>
          <a:off x="255588" y="4962525"/>
          <a:ext cx="8610600" cy="1130300"/>
        </p:xfrm>
        <a:graphic>
          <a:graphicData uri="http://schemas.openxmlformats.org/drawingml/2006/table">
            <a:tbl>
              <a:tblPr/>
              <a:tblGrid>
                <a:gridCol w="1435100">
                  <a:extLst>
                    <a:ext uri="{9D8B030D-6E8A-4147-A177-3AD203B41FA5}">
                      <a16:colId xmlns:a16="http://schemas.microsoft.com/office/drawing/2014/main" val="20000"/>
                    </a:ext>
                  </a:extLst>
                </a:gridCol>
                <a:gridCol w="1435100">
                  <a:extLst>
                    <a:ext uri="{9D8B030D-6E8A-4147-A177-3AD203B41FA5}">
                      <a16:colId xmlns:a16="http://schemas.microsoft.com/office/drawing/2014/main" val="20001"/>
                    </a:ext>
                  </a:extLst>
                </a:gridCol>
                <a:gridCol w="1435100">
                  <a:extLst>
                    <a:ext uri="{9D8B030D-6E8A-4147-A177-3AD203B41FA5}">
                      <a16:colId xmlns:a16="http://schemas.microsoft.com/office/drawing/2014/main" val="20002"/>
                    </a:ext>
                  </a:extLst>
                </a:gridCol>
                <a:gridCol w="1435100">
                  <a:extLst>
                    <a:ext uri="{9D8B030D-6E8A-4147-A177-3AD203B41FA5}">
                      <a16:colId xmlns:a16="http://schemas.microsoft.com/office/drawing/2014/main" val="20003"/>
                    </a:ext>
                  </a:extLst>
                </a:gridCol>
                <a:gridCol w="1435100">
                  <a:extLst>
                    <a:ext uri="{9D8B030D-6E8A-4147-A177-3AD203B41FA5}">
                      <a16:colId xmlns:a16="http://schemas.microsoft.com/office/drawing/2014/main" val="20004"/>
                    </a:ext>
                  </a:extLst>
                </a:gridCol>
                <a:gridCol w="1435100">
                  <a:extLst>
                    <a:ext uri="{9D8B030D-6E8A-4147-A177-3AD203B41FA5}">
                      <a16:colId xmlns:a16="http://schemas.microsoft.com/office/drawing/2014/main" val="20005"/>
                    </a:ext>
                  </a:extLst>
                </a:gridCol>
              </a:tblGrid>
              <a:tr h="6731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chemeClr val="tx1"/>
                          </a:solidFill>
                          <a:effectLst/>
                          <a:latin typeface="黑体" pitchFamily="2" charset="-122"/>
                          <a:ea typeface="黑体" pitchFamily="2" charset="-122"/>
                        </a:rPr>
                        <a:t>导线类别</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A</a:t>
                      </a:r>
                      <a:r>
                        <a:rPr kumimoji="0" lang="zh-CN" altLang="en-US" sz="2400" b="1" i="0" u="none" strike="noStrike" cap="none" normalizeH="0" baseline="0">
                          <a:ln>
                            <a:noFill/>
                          </a:ln>
                          <a:solidFill>
                            <a:schemeClr val="tx1"/>
                          </a:solidFill>
                          <a:effectLst/>
                          <a:latin typeface="黑体" pitchFamily="2" charset="-122"/>
                          <a:ea typeface="黑体" pitchFamily="2" charset="-122"/>
                        </a:rPr>
                        <a:t>相</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B</a:t>
                      </a:r>
                      <a:r>
                        <a:rPr kumimoji="0" lang="zh-CN" altLang="en-US" sz="2400" b="1" i="0" u="none" strike="noStrike" cap="none" normalizeH="0" baseline="0">
                          <a:ln>
                            <a:noFill/>
                          </a:ln>
                          <a:solidFill>
                            <a:schemeClr val="tx1"/>
                          </a:solidFill>
                          <a:effectLst/>
                          <a:latin typeface="黑体" pitchFamily="2" charset="-122"/>
                          <a:ea typeface="黑体" pitchFamily="2" charset="-122"/>
                        </a:rPr>
                        <a:t>相</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C</a:t>
                      </a:r>
                      <a:r>
                        <a:rPr kumimoji="0" lang="zh-CN" altLang="en-US" sz="2400" b="1" i="0" u="none" strike="noStrike" cap="none" normalizeH="0" baseline="0">
                          <a:ln>
                            <a:noFill/>
                          </a:ln>
                          <a:solidFill>
                            <a:schemeClr val="tx1"/>
                          </a:solidFill>
                          <a:effectLst/>
                          <a:latin typeface="黑体" pitchFamily="2" charset="-122"/>
                          <a:ea typeface="黑体" pitchFamily="2" charset="-122"/>
                        </a:rPr>
                        <a:t>相</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a:ln>
                            <a:noFill/>
                          </a:ln>
                          <a:solidFill>
                            <a:schemeClr val="tx1"/>
                          </a:solidFill>
                          <a:effectLst/>
                          <a:latin typeface="黑体" pitchFamily="2" charset="-122"/>
                          <a:ea typeface="黑体" pitchFamily="2" charset="-122"/>
                        </a:rPr>
                        <a:t>N</a:t>
                      </a:r>
                      <a:r>
                        <a:rPr kumimoji="0" lang="zh-CN" altLang="en-US" sz="2400" b="1" i="0" u="none" strike="noStrike" cap="none" normalizeH="0" baseline="0" dirty="0">
                          <a:ln>
                            <a:noFill/>
                          </a:ln>
                          <a:solidFill>
                            <a:schemeClr val="tx1"/>
                          </a:solidFill>
                          <a:effectLst/>
                          <a:latin typeface="黑体" pitchFamily="2" charset="-122"/>
                          <a:ea typeface="黑体" pitchFamily="2" charset="-122"/>
                        </a:rPr>
                        <a:t>线</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PE</a:t>
                      </a:r>
                      <a:r>
                        <a:rPr kumimoji="0" lang="zh-CN" altLang="en-US" sz="2400" b="1" i="0" u="none" strike="noStrike" cap="none" normalizeH="0" baseline="0">
                          <a:ln>
                            <a:noFill/>
                          </a:ln>
                          <a:solidFill>
                            <a:schemeClr val="tx1"/>
                          </a:solidFill>
                          <a:effectLst/>
                          <a:latin typeface="黑体" pitchFamily="2" charset="-122"/>
                          <a:ea typeface="黑体" pitchFamily="2" charset="-122"/>
                        </a:rPr>
                        <a:t>线</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374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黑体" pitchFamily="2" charset="-122"/>
                          <a:ea typeface="黑体" pitchFamily="2" charset="-122"/>
                        </a:rPr>
                        <a:t>涂漆颜色</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rgbClr val="FFFF00"/>
                          </a:solidFill>
                          <a:effectLst/>
                          <a:latin typeface="黑体" pitchFamily="2" charset="-122"/>
                          <a:ea typeface="黑体" pitchFamily="2" charset="-122"/>
                        </a:rPr>
                        <a:t>黄</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rgbClr val="04760C"/>
                          </a:solidFill>
                          <a:effectLst/>
                          <a:latin typeface="黑体" pitchFamily="2" charset="-122"/>
                          <a:ea typeface="黑体" pitchFamily="2" charset="-122"/>
                        </a:rPr>
                        <a:t>绿</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rgbClr val="FF3300"/>
                          </a:solidFill>
                          <a:effectLst/>
                          <a:latin typeface="黑体" pitchFamily="2" charset="-122"/>
                          <a:ea typeface="黑体" pitchFamily="2" charset="-122"/>
                        </a:rPr>
                        <a:t>红</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rgbClr val="84A7FE"/>
                          </a:solidFill>
                          <a:effectLst/>
                          <a:latin typeface="黑体" pitchFamily="2" charset="-122"/>
                          <a:ea typeface="黑体" pitchFamily="2" charset="-122"/>
                        </a:rPr>
                        <a:t>淡蓝</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rgbClr val="FFFF00"/>
                          </a:solidFill>
                          <a:effectLst/>
                          <a:latin typeface="黑体" pitchFamily="2" charset="-122"/>
                          <a:ea typeface="黑体" pitchFamily="2" charset="-122"/>
                        </a:rPr>
                        <a:t>黄</a:t>
                      </a:r>
                      <a:r>
                        <a:rPr kumimoji="0" lang="zh-CN" altLang="en-US" sz="2400" b="1" i="0" u="none" strike="noStrike" cap="none" normalizeH="0" baseline="0">
                          <a:ln>
                            <a:noFill/>
                          </a:ln>
                          <a:solidFill>
                            <a:srgbClr val="04760C"/>
                          </a:solidFill>
                          <a:effectLst/>
                          <a:latin typeface="黑体" pitchFamily="2" charset="-122"/>
                          <a:ea typeface="黑体" pitchFamily="2" charset="-122"/>
                        </a:rPr>
                        <a:t>绿</a:t>
                      </a:r>
                      <a:r>
                        <a:rPr kumimoji="0" lang="zh-CN" altLang="en-US" sz="2400" b="1" i="0" u="none" strike="noStrike" cap="none" normalizeH="0" baseline="0">
                          <a:ln>
                            <a:noFill/>
                          </a:ln>
                          <a:solidFill>
                            <a:schemeClr val="tx1"/>
                          </a:solidFill>
                          <a:effectLst/>
                          <a:latin typeface="黑体" pitchFamily="2" charset="-122"/>
                          <a:ea typeface="黑体" pitchFamily="2" charset="-122"/>
                        </a:rPr>
                        <a:t>双色</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8512" name="Text Box 32">
            <a:extLst>
              <a:ext uri="{FF2B5EF4-FFF2-40B4-BE49-F238E27FC236}">
                <a16:creationId xmlns:a16="http://schemas.microsoft.com/office/drawing/2014/main" id="{29E82F91-4D7A-4252-BB16-7821D5A3507D}"/>
              </a:ext>
            </a:extLst>
          </p:cNvPr>
          <p:cNvSpPr txBox="1">
            <a:spLocks noChangeArrowheads="1"/>
          </p:cNvSpPr>
          <p:nvPr/>
        </p:nvSpPr>
        <p:spPr bwMode="auto">
          <a:xfrm>
            <a:off x="2362200" y="4267200"/>
            <a:ext cx="4657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Times New Roman" panose="02020603050405020304" pitchFamily="18" charset="0"/>
                <a:ea typeface="黑体" panose="02010609060101010101" pitchFamily="49" charset="-122"/>
              </a:rPr>
              <a:t>交流三相系统中裸导线的涂色</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8512"/>
                                        </p:tgtEl>
                                        <p:attrNameLst>
                                          <p:attrName>style.visibility</p:attrName>
                                        </p:attrNameLst>
                                      </p:cBhvr>
                                      <p:to>
                                        <p:strVal val="visible"/>
                                      </p:to>
                                    </p:set>
                                    <p:anim calcmode="lin" valueType="num">
                                      <p:cBhvr additive="base">
                                        <p:cTn id="7" dur="500" fill="hold"/>
                                        <p:tgtEl>
                                          <p:spTgt spid="148512"/>
                                        </p:tgtEl>
                                        <p:attrNameLst>
                                          <p:attrName>ppt_x</p:attrName>
                                        </p:attrNameLst>
                                      </p:cBhvr>
                                      <p:tavLst>
                                        <p:tav tm="0">
                                          <p:val>
                                            <p:strVal val="0-#ppt_w/2"/>
                                          </p:val>
                                        </p:tav>
                                        <p:tav tm="100000">
                                          <p:val>
                                            <p:strVal val="#ppt_x"/>
                                          </p:val>
                                        </p:tav>
                                      </p:tavLst>
                                    </p:anim>
                                    <p:anim calcmode="lin" valueType="num">
                                      <p:cBhvr additive="base">
                                        <p:cTn id="8" dur="500" fill="hold"/>
                                        <p:tgtEl>
                                          <p:spTgt spid="1485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48511"/>
                                        </p:tgtEl>
                                        <p:attrNameLst>
                                          <p:attrName>style.visibility</p:attrName>
                                        </p:attrNameLst>
                                      </p:cBhvr>
                                      <p:to>
                                        <p:strVal val="visible"/>
                                      </p:to>
                                    </p:set>
                                    <p:anim calcmode="lin" valueType="num">
                                      <p:cBhvr additive="base">
                                        <p:cTn id="13" dur="500" fill="hold"/>
                                        <p:tgtEl>
                                          <p:spTgt spid="148511"/>
                                        </p:tgtEl>
                                        <p:attrNameLst>
                                          <p:attrName>ppt_x</p:attrName>
                                        </p:attrNameLst>
                                      </p:cBhvr>
                                      <p:tavLst>
                                        <p:tav tm="0">
                                          <p:val>
                                            <p:strVal val="0-#ppt_w/2"/>
                                          </p:val>
                                        </p:tav>
                                        <p:tav tm="100000">
                                          <p:val>
                                            <p:strVal val="#ppt_x"/>
                                          </p:val>
                                        </p:tav>
                                      </p:tavLst>
                                    </p:anim>
                                    <p:anim calcmode="lin" valueType="num">
                                      <p:cBhvr additive="base">
                                        <p:cTn id="14" dur="500" fill="hold"/>
                                        <p:tgtEl>
                                          <p:spTgt spid="1485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1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9458" name="Object 2">
            <a:extLst>
              <a:ext uri="{FF2B5EF4-FFF2-40B4-BE49-F238E27FC236}">
                <a16:creationId xmlns:a16="http://schemas.microsoft.com/office/drawing/2014/main" id="{528E9EA8-4D67-457C-BD85-D81BEFC01377}"/>
              </a:ext>
            </a:extLst>
          </p:cNvPr>
          <p:cNvGraphicFramePr>
            <a:graphicFrameLocks noChangeAspect="1"/>
          </p:cNvGraphicFramePr>
          <p:nvPr/>
        </p:nvGraphicFramePr>
        <p:xfrm>
          <a:off x="827088" y="534988"/>
          <a:ext cx="6840537" cy="5989637"/>
        </p:xfrm>
        <a:graphic>
          <a:graphicData uri="http://schemas.openxmlformats.org/presentationml/2006/ole">
            <mc:AlternateContent xmlns:mc="http://schemas.openxmlformats.org/markup-compatibility/2006">
              <mc:Choice xmlns:v="urn:schemas-microsoft-com:vml" Requires="v">
                <p:oleObj name="Bitmap Image" r:id="rId2" imgW="21590476" imgH="19942857" progId="Paint.Picture">
                  <p:embed/>
                </p:oleObj>
              </mc:Choice>
              <mc:Fallback>
                <p:oleObj name="Bitmap Image" r:id="rId2" imgW="21590476" imgH="19942857" progId="Paint.Picture">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534988"/>
                        <a:ext cx="6840537" cy="598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6562" name="Picture 5" descr="311d5591dbf305930152919226048401">
            <a:extLst>
              <a:ext uri="{FF2B5EF4-FFF2-40B4-BE49-F238E27FC236}">
                <a16:creationId xmlns:a16="http://schemas.microsoft.com/office/drawing/2014/main" id="{4E277B90-F90A-455E-9AC0-A2EC410A6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0657"/>
          <a:stretch>
            <a:fillRect/>
          </a:stretch>
        </p:blipFill>
        <p:spPr bwMode="auto">
          <a:xfrm>
            <a:off x="323850" y="549275"/>
            <a:ext cx="3673475"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Picture 7" descr="20100527000426_174">
            <a:extLst>
              <a:ext uri="{FF2B5EF4-FFF2-40B4-BE49-F238E27FC236}">
                <a16:creationId xmlns:a16="http://schemas.microsoft.com/office/drawing/2014/main" id="{8BFA33C0-83C6-4532-9F4A-BA1274DE1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92" t="2972"/>
          <a:stretch>
            <a:fillRect/>
          </a:stretch>
        </p:blipFill>
        <p:spPr bwMode="auto">
          <a:xfrm>
            <a:off x="2700338" y="3357563"/>
            <a:ext cx="4822825"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9" descr="25802b65-cb6a-45d0-a03e-132e39979320">
            <a:extLst>
              <a:ext uri="{FF2B5EF4-FFF2-40B4-BE49-F238E27FC236}">
                <a16:creationId xmlns:a16="http://schemas.microsoft.com/office/drawing/2014/main" id="{C14D6EFF-BB96-404A-AAAD-712B8D70A7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620713"/>
            <a:ext cx="43148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10">
            <a:extLst>
              <a:ext uri="{FF2B5EF4-FFF2-40B4-BE49-F238E27FC236}">
                <a16:creationId xmlns:a16="http://schemas.microsoft.com/office/drawing/2014/main" id="{D0594108-408A-4EE9-8EBE-6FA8D94489C3}"/>
              </a:ext>
            </a:extLst>
          </p:cNvPr>
          <p:cNvSpPr txBox="1">
            <a:spLocks noChangeArrowheads="1"/>
          </p:cNvSpPr>
          <p:nvPr/>
        </p:nvSpPr>
        <p:spPr bwMode="auto">
          <a:xfrm>
            <a:off x="971550" y="6021388"/>
            <a:ext cx="1462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0000FF"/>
                </a:solidFill>
              </a:rPr>
              <a:t>照明母线槽</a:t>
            </a:r>
          </a:p>
        </p:txBody>
      </p:sp>
      <p:sp>
        <p:nvSpPr>
          <p:cNvPr id="66566" name="Text Box 11">
            <a:extLst>
              <a:ext uri="{FF2B5EF4-FFF2-40B4-BE49-F238E27FC236}">
                <a16:creationId xmlns:a16="http://schemas.microsoft.com/office/drawing/2014/main" id="{F6220226-C344-4E59-8610-C39461986B5D}"/>
              </a:ext>
            </a:extLst>
          </p:cNvPr>
          <p:cNvSpPr txBox="1">
            <a:spLocks noChangeArrowheads="1"/>
          </p:cNvSpPr>
          <p:nvPr/>
        </p:nvSpPr>
        <p:spPr bwMode="auto">
          <a:xfrm>
            <a:off x="3995738" y="2781300"/>
            <a:ext cx="1728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0000FF"/>
                </a:solidFill>
              </a:rPr>
              <a:t>插接式母线槽</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24259" name="Rectangle 3">
            <a:extLst>
              <a:ext uri="{FF2B5EF4-FFF2-40B4-BE49-F238E27FC236}">
                <a16:creationId xmlns:a16="http://schemas.microsoft.com/office/drawing/2014/main" id="{3C43AC4C-8A94-4FFC-95C5-2EF5C222DA5B}"/>
              </a:ext>
            </a:extLst>
          </p:cNvPr>
          <p:cNvSpPr>
            <a:spLocks noGrp="1" noChangeArrowheads="1"/>
          </p:cNvSpPr>
          <p:nvPr>
            <p:ph type="body" idx="1"/>
          </p:nvPr>
        </p:nvSpPr>
        <p:spPr>
          <a:xfrm>
            <a:off x="250825" y="1196975"/>
            <a:ext cx="8569325" cy="4840288"/>
          </a:xfrm>
        </p:spPr>
        <p:txBody>
          <a:bodyPr/>
          <a:lstStyle/>
          <a:p>
            <a:pPr eaLnBrk="1" hangingPunct="1">
              <a:lnSpc>
                <a:spcPct val="110000"/>
              </a:lnSpc>
            </a:pPr>
            <a:r>
              <a:rPr kumimoji="1" lang="zh-CN" altLang="en-US" sz="2800" b="1">
                <a:solidFill>
                  <a:srgbClr val="3704F4"/>
                </a:solidFill>
                <a:latin typeface="黑体" panose="02010609060101010101" pitchFamily="49" charset="-122"/>
                <a:ea typeface="黑体" panose="02010609060101010101" pitchFamily="49" charset="-122"/>
              </a:rPr>
              <a:t>发热条件</a:t>
            </a:r>
            <a:r>
              <a:rPr kumimoji="1" lang="zh-CN" altLang="en-US" sz="2800" b="1">
                <a:latin typeface="黑体" panose="02010609060101010101" pitchFamily="49" charset="-122"/>
                <a:ea typeface="黑体" panose="02010609060101010101" pitchFamily="49" charset="-122"/>
              </a:rPr>
              <a:t>：</a:t>
            </a:r>
            <a:r>
              <a:rPr kumimoji="1" lang="zh-CN" altLang="en-US" sz="2400" b="1">
                <a:latin typeface="黑体" panose="02010609060101010101" pitchFamily="49" charset="-122"/>
                <a:ea typeface="黑体" panose="02010609060101010101" pitchFamily="49" charset="-122"/>
              </a:rPr>
              <a:t> 导线和电缆在通过</a:t>
            </a:r>
            <a:r>
              <a:rPr kumimoji="1" lang="zh-CN" altLang="en-US" sz="2400" b="1">
                <a:solidFill>
                  <a:srgbClr val="FF3300"/>
                </a:solidFill>
                <a:latin typeface="黑体" panose="02010609060101010101" pitchFamily="49" charset="-122"/>
                <a:ea typeface="黑体" panose="02010609060101010101" pitchFamily="49" charset="-122"/>
              </a:rPr>
              <a:t>计算电流</a:t>
            </a:r>
            <a:r>
              <a:rPr kumimoji="1" lang="zh-CN" altLang="en-US" sz="2400" b="1">
                <a:latin typeface="黑体" panose="02010609060101010101" pitchFamily="49" charset="-122"/>
                <a:ea typeface="黑体" panose="02010609060101010101" pitchFamily="49" charset="-122"/>
              </a:rPr>
              <a:t>时产生的发热高温， 不应超过其</a:t>
            </a:r>
            <a:r>
              <a:rPr kumimoji="1" lang="zh-CN" altLang="en-US" sz="2400" b="1">
                <a:solidFill>
                  <a:srgbClr val="FF3300"/>
                </a:solidFill>
                <a:latin typeface="黑体" panose="02010609060101010101" pitchFamily="49" charset="-122"/>
                <a:ea typeface="黑体" panose="02010609060101010101" pitchFamily="49" charset="-122"/>
              </a:rPr>
              <a:t>正常运行时的最高允许温度</a:t>
            </a:r>
            <a:r>
              <a:rPr kumimoji="1" lang="zh-CN" altLang="en-US" sz="2400" b="1">
                <a:latin typeface="黑体" panose="02010609060101010101" pitchFamily="49" charset="-122"/>
                <a:ea typeface="黑体" panose="02010609060101010101" pitchFamily="49" charset="-122"/>
              </a:rPr>
              <a:t>。</a:t>
            </a:r>
          </a:p>
          <a:p>
            <a:pPr eaLnBrk="1" hangingPunct="1">
              <a:lnSpc>
                <a:spcPct val="110000"/>
              </a:lnSpc>
            </a:pPr>
            <a:endParaRPr kumimoji="1" lang="zh-CN" altLang="en-US" sz="1600" b="1">
              <a:latin typeface="黑体" panose="02010609060101010101" pitchFamily="49" charset="-122"/>
              <a:ea typeface="黑体" panose="02010609060101010101" pitchFamily="49" charset="-122"/>
            </a:endParaRPr>
          </a:p>
          <a:p>
            <a:pPr eaLnBrk="1" hangingPunct="1">
              <a:lnSpc>
                <a:spcPct val="110000"/>
              </a:lnSpc>
            </a:pPr>
            <a:r>
              <a:rPr kumimoji="1" lang="zh-CN" altLang="en-US" sz="2800" b="1">
                <a:solidFill>
                  <a:srgbClr val="3704F4"/>
                </a:solidFill>
                <a:latin typeface="黑体" panose="02010609060101010101" pitchFamily="49" charset="-122"/>
                <a:ea typeface="黑体" panose="02010609060101010101" pitchFamily="49" charset="-122"/>
              </a:rPr>
              <a:t>电压损耗条件</a:t>
            </a:r>
            <a:r>
              <a:rPr kumimoji="1" lang="zh-CN" altLang="en-US" sz="2800" b="1">
                <a:latin typeface="黑体" panose="02010609060101010101" pitchFamily="49" charset="-122"/>
                <a:ea typeface="黑体" panose="02010609060101010101" pitchFamily="49" charset="-122"/>
              </a:rPr>
              <a:t>：</a:t>
            </a:r>
            <a:r>
              <a:rPr kumimoji="1" lang="zh-CN" altLang="en-US" sz="2400" b="1">
                <a:latin typeface="黑体" panose="02010609060101010101" pitchFamily="49" charset="-122"/>
                <a:ea typeface="黑体" panose="02010609060101010101" pitchFamily="49" charset="-122"/>
              </a:rPr>
              <a:t>导线和电缆在通过</a:t>
            </a:r>
            <a:r>
              <a:rPr kumimoji="1" lang="zh-CN" altLang="en-US" sz="2400" b="1">
                <a:solidFill>
                  <a:srgbClr val="FF3300"/>
                </a:solidFill>
                <a:latin typeface="黑体" panose="02010609060101010101" pitchFamily="49" charset="-122"/>
                <a:ea typeface="黑体" panose="02010609060101010101" pitchFamily="49" charset="-122"/>
              </a:rPr>
              <a:t>计算电流时</a:t>
            </a:r>
            <a:r>
              <a:rPr kumimoji="1" lang="zh-CN" altLang="en-US" sz="2400" b="1">
                <a:latin typeface="黑体" panose="02010609060101010101" pitchFamily="49" charset="-122"/>
                <a:ea typeface="黑体" panose="02010609060101010101" pitchFamily="49" charset="-122"/>
              </a:rPr>
              <a:t>产生的</a:t>
            </a:r>
            <a:r>
              <a:rPr kumimoji="1" lang="zh-CN" altLang="en-US" sz="2400" b="1">
                <a:solidFill>
                  <a:srgbClr val="FF3300"/>
                </a:solidFill>
                <a:latin typeface="黑体" panose="02010609060101010101" pitchFamily="49" charset="-122"/>
                <a:ea typeface="黑体" panose="02010609060101010101" pitchFamily="49" charset="-122"/>
              </a:rPr>
              <a:t>电压损耗</a:t>
            </a:r>
            <a:r>
              <a:rPr kumimoji="1" lang="en-US" altLang="zh-CN" sz="2400" b="1">
                <a:latin typeface="黑体" panose="02010609060101010101" pitchFamily="49" charset="-122"/>
                <a:ea typeface="黑体" panose="02010609060101010101" pitchFamily="49" charset="-122"/>
              </a:rPr>
              <a:t>, </a:t>
            </a:r>
            <a:r>
              <a:rPr kumimoji="1" lang="zh-CN" altLang="en-US" sz="2400" b="1">
                <a:latin typeface="黑体" panose="02010609060101010101" pitchFamily="49" charset="-122"/>
                <a:ea typeface="黑体" panose="02010609060101010101" pitchFamily="49" charset="-122"/>
              </a:rPr>
              <a:t>不应超过正常运行时允许的电压损耗值。</a:t>
            </a:r>
          </a:p>
          <a:p>
            <a:pPr eaLnBrk="1" hangingPunct="1">
              <a:lnSpc>
                <a:spcPct val="110000"/>
              </a:lnSpc>
              <a:buFontTx/>
              <a:buNone/>
            </a:pPr>
            <a:r>
              <a:rPr kumimoji="1" lang="zh-CN" altLang="en-US" sz="2400" b="1">
                <a:latin typeface="黑体" panose="02010609060101010101" pitchFamily="49" charset="-122"/>
                <a:ea typeface="黑体" panose="02010609060101010101" pitchFamily="49" charset="-122"/>
              </a:rPr>
              <a:t>		对于工厂内较短的高压线路，</a:t>
            </a:r>
            <a:r>
              <a:rPr kumimoji="1" lang="zh-CN" altLang="en-US" sz="2400" b="1">
                <a:solidFill>
                  <a:srgbClr val="FF3300"/>
                </a:solidFill>
                <a:latin typeface="黑体" panose="02010609060101010101" pitchFamily="49" charset="-122"/>
                <a:ea typeface="黑体" panose="02010609060101010101" pitchFamily="49" charset="-122"/>
              </a:rPr>
              <a:t>可不进行电压损耗校验</a:t>
            </a:r>
            <a:r>
              <a:rPr kumimoji="1" lang="zh-CN" altLang="en-US" sz="2400" b="1">
                <a:latin typeface="黑体" panose="02010609060101010101" pitchFamily="49" charset="-122"/>
                <a:ea typeface="黑体" panose="02010609060101010101" pitchFamily="49" charset="-122"/>
              </a:rPr>
              <a:t>。</a:t>
            </a:r>
          </a:p>
          <a:p>
            <a:pPr eaLnBrk="1" hangingPunct="1">
              <a:lnSpc>
                <a:spcPct val="110000"/>
              </a:lnSpc>
            </a:pPr>
            <a:endParaRPr kumimoji="1" lang="zh-CN" altLang="en-US" sz="1600" b="1">
              <a:latin typeface="黑体" panose="02010609060101010101" pitchFamily="49" charset="-122"/>
              <a:ea typeface="黑体" panose="02010609060101010101" pitchFamily="49" charset="-122"/>
            </a:endParaRPr>
          </a:p>
          <a:p>
            <a:pPr eaLnBrk="1" hangingPunct="1">
              <a:lnSpc>
                <a:spcPct val="110000"/>
              </a:lnSpc>
            </a:pPr>
            <a:r>
              <a:rPr kumimoji="1" lang="zh-CN" altLang="en-US" sz="2800" b="1">
                <a:solidFill>
                  <a:srgbClr val="3704F4"/>
                </a:solidFill>
                <a:latin typeface="黑体" panose="02010609060101010101" pitchFamily="49" charset="-122"/>
                <a:ea typeface="黑体" panose="02010609060101010101" pitchFamily="49" charset="-122"/>
              </a:rPr>
              <a:t>机械强度</a:t>
            </a:r>
            <a:r>
              <a:rPr kumimoji="1" lang="zh-CN" altLang="en-US" sz="2800" b="1">
                <a:latin typeface="黑体" panose="02010609060101010101" pitchFamily="49" charset="-122"/>
                <a:ea typeface="黑体" panose="02010609060101010101" pitchFamily="49" charset="-122"/>
              </a:rPr>
              <a:t>：</a:t>
            </a:r>
            <a:r>
              <a:rPr kumimoji="1" lang="zh-CN" altLang="en-US" sz="2400" b="1">
                <a:latin typeface="黑体" panose="02010609060101010101" pitchFamily="49" charset="-122"/>
                <a:ea typeface="黑体" panose="02010609060101010101" pitchFamily="49" charset="-122"/>
              </a:rPr>
              <a:t> 导线的截面应不小于</a:t>
            </a:r>
            <a:r>
              <a:rPr kumimoji="1" lang="zh-CN" altLang="en-US" sz="2400" b="1">
                <a:solidFill>
                  <a:srgbClr val="FF3300"/>
                </a:solidFill>
                <a:latin typeface="黑体" panose="02010609060101010101" pitchFamily="49" charset="-122"/>
                <a:ea typeface="黑体" panose="02010609060101010101" pitchFamily="49" charset="-122"/>
              </a:rPr>
              <a:t>最小允许截面</a:t>
            </a:r>
            <a:r>
              <a:rPr kumimoji="1" lang="zh-CN" altLang="en-US" sz="2400" b="1">
                <a:latin typeface="黑体" panose="02010609060101010101" pitchFamily="49" charset="-122"/>
                <a:ea typeface="黑体" panose="02010609060101010101" pitchFamily="49" charset="-122"/>
              </a:rPr>
              <a:t>。</a:t>
            </a:r>
          </a:p>
          <a:p>
            <a:pPr eaLnBrk="1" hangingPunct="1">
              <a:lnSpc>
                <a:spcPct val="110000"/>
              </a:lnSpc>
              <a:buFontTx/>
              <a:buNone/>
            </a:pPr>
            <a:r>
              <a:rPr kumimoji="1" lang="zh-CN" altLang="en-US" sz="2400" b="1">
                <a:latin typeface="黑体" panose="02010609060101010101" pitchFamily="49" charset="-122"/>
                <a:ea typeface="黑体" panose="02010609060101010101" pitchFamily="49" charset="-122"/>
              </a:rPr>
              <a:t>		 由于电缆的机械强度很好，因此</a:t>
            </a:r>
            <a:r>
              <a:rPr kumimoji="1" lang="zh-CN" altLang="en-US" sz="2400" b="1">
                <a:solidFill>
                  <a:srgbClr val="FF3300"/>
                </a:solidFill>
                <a:latin typeface="黑体" panose="02010609060101010101" pitchFamily="49" charset="-122"/>
                <a:ea typeface="黑体" panose="02010609060101010101" pitchFamily="49" charset="-122"/>
              </a:rPr>
              <a:t>电缆不校验机械强度，但需校验短路热稳定度</a:t>
            </a:r>
            <a:r>
              <a:rPr kumimoji="1" lang="zh-CN" altLang="en-US" sz="2400" b="1">
                <a:latin typeface="黑体" panose="02010609060101010101" pitchFamily="49" charset="-122"/>
                <a:ea typeface="黑体" panose="02010609060101010101" pitchFamily="49" charset="-122"/>
              </a:rPr>
              <a:t>。</a:t>
            </a:r>
          </a:p>
          <a:p>
            <a:pPr eaLnBrk="1" hangingPunct="1">
              <a:lnSpc>
                <a:spcPct val="110000"/>
              </a:lnSpc>
              <a:buFontTx/>
              <a:buNone/>
            </a:pPr>
            <a:endParaRPr kumimoji="1" lang="zh-CN" altLang="en-US" sz="1400" b="1">
              <a:latin typeface="黑体" panose="02010609060101010101" pitchFamily="49" charset="-122"/>
              <a:ea typeface="黑体" panose="02010609060101010101" pitchFamily="49" charset="-122"/>
            </a:endParaRPr>
          </a:p>
          <a:p>
            <a:pPr eaLnBrk="1" hangingPunct="1">
              <a:lnSpc>
                <a:spcPct val="110000"/>
              </a:lnSpc>
            </a:pPr>
            <a:r>
              <a:rPr kumimoji="1" lang="zh-CN" altLang="en-US" sz="2400" b="1">
                <a:latin typeface="黑体" panose="02010609060101010101" pitchFamily="49" charset="-122"/>
                <a:ea typeface="黑体" panose="02010609060101010101" pitchFamily="49" charset="-122"/>
              </a:rPr>
              <a:t>此外，对于绝缘导线和电缆，还需满足工作电压的要求。</a:t>
            </a:r>
          </a:p>
        </p:txBody>
      </p:sp>
      <p:sp>
        <p:nvSpPr>
          <p:cNvPr id="67587" name="Rectangle 4">
            <a:extLst>
              <a:ext uri="{FF2B5EF4-FFF2-40B4-BE49-F238E27FC236}">
                <a16:creationId xmlns:a16="http://schemas.microsoft.com/office/drawing/2014/main" id="{FB132D89-1F12-4733-A251-1D977047BD72}"/>
              </a:ext>
            </a:extLst>
          </p:cNvPr>
          <p:cNvSpPr>
            <a:spLocks noGrp="1" noChangeArrowheads="1"/>
          </p:cNvSpPr>
          <p:nvPr>
            <p:ph type="title"/>
          </p:nvPr>
        </p:nvSpPr>
        <p:spPr>
          <a:xfrm>
            <a:off x="228600" y="609600"/>
            <a:ext cx="6430963" cy="457200"/>
          </a:xfrm>
          <a:noFill/>
        </p:spPr>
        <p:txBody>
          <a:bodyPr/>
          <a:lstStyle/>
          <a:p>
            <a:pPr algn="l" eaLnBrk="1" hangingPunct="1"/>
            <a:r>
              <a:rPr lang="en-US" altLang="zh-CN" sz="3200" b="1">
                <a:latin typeface="黑体" panose="02010609060101010101" pitchFamily="49" charset="-122"/>
                <a:ea typeface="黑体" panose="02010609060101010101" pitchFamily="49" charset="-122"/>
              </a:rPr>
              <a:t>5.3 </a:t>
            </a:r>
            <a:r>
              <a:rPr lang="zh-CN" altLang="en-US" sz="3200" b="1">
                <a:latin typeface="黑体" panose="02010609060101010101" pitchFamily="49" charset="-122"/>
                <a:ea typeface="黑体" panose="02010609060101010101" pitchFamily="49" charset="-122"/>
              </a:rPr>
              <a:t>导线和电缆截面的选择计算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4259">
                                            <p:txEl>
                                              <p:pRg st="0" end="0"/>
                                            </p:txEl>
                                          </p:spTgt>
                                        </p:tgtEl>
                                        <p:attrNameLst>
                                          <p:attrName>style.visibility</p:attrName>
                                        </p:attrNameLst>
                                      </p:cBhvr>
                                      <p:to>
                                        <p:strVal val="visible"/>
                                      </p:to>
                                    </p:set>
                                    <p:anim calcmode="lin" valueType="num">
                                      <p:cBhvr additive="base">
                                        <p:cTn id="7" dur="500" fill="hold"/>
                                        <p:tgtEl>
                                          <p:spTgt spid="2242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242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24259">
                                            <p:txEl>
                                              <p:pRg st="2" end="2"/>
                                            </p:txEl>
                                          </p:spTgt>
                                        </p:tgtEl>
                                        <p:attrNameLst>
                                          <p:attrName>style.visibility</p:attrName>
                                        </p:attrNameLst>
                                      </p:cBhvr>
                                      <p:to>
                                        <p:strVal val="visible"/>
                                      </p:to>
                                    </p:set>
                                    <p:anim calcmode="lin" valueType="num">
                                      <p:cBhvr additive="base">
                                        <p:cTn id="13" dur="500" fill="hold"/>
                                        <p:tgtEl>
                                          <p:spTgt spid="224259">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242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24259">
                                            <p:txEl>
                                              <p:pRg st="3" end="3"/>
                                            </p:txEl>
                                          </p:spTgt>
                                        </p:tgtEl>
                                        <p:attrNameLst>
                                          <p:attrName>style.visibility</p:attrName>
                                        </p:attrNameLst>
                                      </p:cBhvr>
                                      <p:to>
                                        <p:strVal val="visible"/>
                                      </p:to>
                                    </p:set>
                                    <p:anim calcmode="lin" valueType="num">
                                      <p:cBhvr additive="base">
                                        <p:cTn id="19" dur="500" fill="hold"/>
                                        <p:tgtEl>
                                          <p:spTgt spid="22425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2425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24259">
                                            <p:txEl>
                                              <p:pRg st="5" end="5"/>
                                            </p:txEl>
                                          </p:spTgt>
                                        </p:tgtEl>
                                        <p:attrNameLst>
                                          <p:attrName>style.visibility</p:attrName>
                                        </p:attrNameLst>
                                      </p:cBhvr>
                                      <p:to>
                                        <p:strVal val="visible"/>
                                      </p:to>
                                    </p:set>
                                    <p:anim calcmode="lin" valueType="num">
                                      <p:cBhvr additive="base">
                                        <p:cTn id="25" dur="500" fill="hold"/>
                                        <p:tgtEl>
                                          <p:spTgt spid="224259">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2425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24259">
                                            <p:txEl>
                                              <p:pRg st="6" end="6"/>
                                            </p:txEl>
                                          </p:spTgt>
                                        </p:tgtEl>
                                        <p:attrNameLst>
                                          <p:attrName>style.visibility</p:attrName>
                                        </p:attrNameLst>
                                      </p:cBhvr>
                                      <p:to>
                                        <p:strVal val="visible"/>
                                      </p:to>
                                    </p:set>
                                    <p:anim calcmode="lin" valueType="num">
                                      <p:cBhvr additive="base">
                                        <p:cTn id="31" dur="500" fill="hold"/>
                                        <p:tgtEl>
                                          <p:spTgt spid="224259">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2425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24259">
                                            <p:txEl>
                                              <p:pRg st="8" end="8"/>
                                            </p:txEl>
                                          </p:spTgt>
                                        </p:tgtEl>
                                        <p:attrNameLst>
                                          <p:attrName>style.visibility</p:attrName>
                                        </p:attrNameLst>
                                      </p:cBhvr>
                                      <p:to>
                                        <p:strVal val="visible"/>
                                      </p:to>
                                    </p:set>
                                    <p:anim calcmode="lin" valueType="num">
                                      <p:cBhvr additive="base">
                                        <p:cTn id="37" dur="500" fill="hold"/>
                                        <p:tgtEl>
                                          <p:spTgt spid="224259">
                                            <p:txEl>
                                              <p:pRg st="8" end="8"/>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24259">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6715C3D-6997-4A31-A56D-9760273DE06F}"/>
              </a:ext>
            </a:extLst>
          </p:cNvPr>
          <p:cNvSpPr>
            <a:spLocks noGrp="1" noChangeArrowheads="1"/>
          </p:cNvSpPr>
          <p:nvPr>
            <p:ph type="body" idx="1"/>
          </p:nvPr>
        </p:nvSpPr>
        <p:spPr>
          <a:xfrm>
            <a:off x="0" y="1125538"/>
            <a:ext cx="8915400" cy="3024187"/>
          </a:xfrm>
        </p:spPr>
        <p:txBody>
          <a:bodyPr/>
          <a:lstStyle/>
          <a:p>
            <a:pPr eaLnBrk="1" hangingPunct="1"/>
            <a:r>
              <a:rPr kumimoji="1" lang="zh-CN" altLang="en-US" b="1">
                <a:solidFill>
                  <a:srgbClr val="3704F4"/>
                </a:solidFill>
                <a:latin typeface="黑体" panose="02010609060101010101" pitchFamily="49" charset="-122"/>
                <a:ea typeface="黑体" panose="02010609060101010101" pitchFamily="49" charset="-122"/>
              </a:rPr>
              <a:t>经济电流密度</a:t>
            </a:r>
            <a:r>
              <a:rPr kumimoji="1" lang="zh-CN" altLang="en-US" b="1">
                <a:latin typeface="黑体" panose="02010609060101010101" pitchFamily="49" charset="-122"/>
                <a:ea typeface="黑体" panose="02010609060101010101" pitchFamily="49" charset="-122"/>
              </a:rPr>
              <a:t>：</a:t>
            </a:r>
            <a:r>
              <a:rPr kumimoji="1" lang="zh-CN" altLang="en-US" sz="2400" b="1">
                <a:latin typeface="黑体" panose="02010609060101010101" pitchFamily="49" charset="-122"/>
                <a:ea typeface="黑体" panose="02010609060101010101" pitchFamily="49" charset="-122"/>
              </a:rPr>
              <a:t>高压线路及特大电流的低压线路， 一般应按规定的</a:t>
            </a:r>
            <a:r>
              <a:rPr kumimoji="1" lang="zh-CN" altLang="en-US" sz="2400" b="1">
                <a:solidFill>
                  <a:srgbClr val="FF3300"/>
                </a:solidFill>
                <a:latin typeface="黑体" panose="02010609060101010101" pitchFamily="49" charset="-122"/>
                <a:ea typeface="黑体" panose="02010609060101010101" pitchFamily="49" charset="-122"/>
              </a:rPr>
              <a:t>经济电流密度</a:t>
            </a:r>
            <a:r>
              <a:rPr kumimoji="1" lang="zh-CN" altLang="en-US" sz="2400" b="1">
                <a:latin typeface="黑体" panose="02010609060101010101" pitchFamily="49" charset="-122"/>
                <a:ea typeface="黑体" panose="02010609060101010101" pitchFamily="49" charset="-122"/>
              </a:rPr>
              <a:t>选择电缆截面，以使线路</a:t>
            </a:r>
            <a:r>
              <a:rPr kumimoji="1" lang="zh-CN" altLang="en-US" sz="2400" b="1">
                <a:solidFill>
                  <a:srgbClr val="FF3300"/>
                </a:solidFill>
                <a:latin typeface="黑体" panose="02010609060101010101" pitchFamily="49" charset="-122"/>
                <a:ea typeface="黑体" panose="02010609060101010101" pitchFamily="49" charset="-122"/>
              </a:rPr>
              <a:t>年运行费用</a:t>
            </a:r>
            <a:r>
              <a:rPr kumimoji="1" lang="zh-CN" altLang="en-US" sz="2400" b="1">
                <a:latin typeface="黑体" panose="02010609060101010101" pitchFamily="49" charset="-122"/>
                <a:ea typeface="黑体" panose="02010609060101010101" pitchFamily="49" charset="-122"/>
              </a:rPr>
              <a:t>（包括电能损耗费）接近</a:t>
            </a:r>
            <a:r>
              <a:rPr kumimoji="1" lang="zh-CN" altLang="en-US" sz="2400" b="1">
                <a:solidFill>
                  <a:srgbClr val="FF3300"/>
                </a:solidFill>
                <a:latin typeface="黑体" panose="02010609060101010101" pitchFamily="49" charset="-122"/>
                <a:ea typeface="黑体" panose="02010609060101010101" pitchFamily="49" charset="-122"/>
              </a:rPr>
              <a:t>最小</a:t>
            </a:r>
            <a:r>
              <a:rPr kumimoji="1" lang="zh-CN" altLang="en-US" sz="2400" b="1">
                <a:latin typeface="黑体" panose="02010609060101010101" pitchFamily="49" charset="-122"/>
                <a:ea typeface="黑体" panose="02010609060101010101" pitchFamily="49" charset="-122"/>
              </a:rPr>
              <a:t>，节约电能和有色金属。</a:t>
            </a:r>
          </a:p>
          <a:p>
            <a:pPr lvl="1" eaLnBrk="1" hangingPunct="1"/>
            <a:r>
              <a:rPr kumimoji="1" lang="zh-CN" altLang="en-US" sz="2400" b="1">
                <a:latin typeface="黑体" panose="02010609060101010101" pitchFamily="49" charset="-122"/>
                <a:ea typeface="黑体" panose="02010609060101010101" pitchFamily="49" charset="-122"/>
              </a:rPr>
              <a:t>但对工厂内</a:t>
            </a:r>
            <a:r>
              <a:rPr kumimoji="1" lang="en-US" altLang="zh-CN" sz="2400" b="1">
                <a:latin typeface="黑体" panose="02010609060101010101" pitchFamily="49" charset="-122"/>
                <a:ea typeface="黑体" panose="02010609060101010101" pitchFamily="49" charset="-122"/>
              </a:rPr>
              <a:t>10kV</a:t>
            </a:r>
            <a:r>
              <a:rPr kumimoji="1" lang="zh-CN" altLang="en-US" sz="2400" b="1">
                <a:latin typeface="黑体" panose="02010609060101010101" pitchFamily="49" charset="-122"/>
                <a:ea typeface="黑体" panose="02010609060101010101" pitchFamily="49" charset="-122"/>
              </a:rPr>
              <a:t>及以下的高压线路和母线，可不按经济电流密度选择。</a:t>
            </a:r>
          </a:p>
          <a:p>
            <a:pPr eaLnBrk="1" hangingPunct="1"/>
            <a:r>
              <a:rPr kumimoji="1" lang="zh-CN" altLang="en-US" sz="2800" b="1">
                <a:solidFill>
                  <a:srgbClr val="FF3300"/>
                </a:solidFill>
                <a:latin typeface="黑体" panose="02010609060101010101" pitchFamily="49" charset="-122"/>
                <a:ea typeface="黑体" panose="02010609060101010101" pitchFamily="49" charset="-122"/>
              </a:rPr>
              <a:t>按经济电流密度选择的导线截面，</a:t>
            </a:r>
            <a:r>
              <a:rPr kumimoji="1" lang="zh-CN" altLang="en-US" sz="2800" b="1">
                <a:latin typeface="黑体" panose="02010609060101010101" pitchFamily="49" charset="-122"/>
                <a:ea typeface="黑体" panose="02010609060101010101" pitchFamily="49" charset="-122"/>
              </a:rPr>
              <a:t>称为</a:t>
            </a:r>
            <a:r>
              <a:rPr kumimoji="1" lang="zh-CN" altLang="en-US" sz="2800" b="1">
                <a:solidFill>
                  <a:srgbClr val="FF3300"/>
                </a:solidFill>
                <a:latin typeface="Times New Roman" panose="02020603050405020304" pitchFamily="18" charset="0"/>
                <a:ea typeface="黑体" panose="02010609060101010101" pitchFamily="49" charset="-122"/>
              </a:rPr>
              <a:t>“</a:t>
            </a:r>
            <a:r>
              <a:rPr kumimoji="1" lang="zh-CN" altLang="en-US" sz="2800" b="1">
                <a:solidFill>
                  <a:srgbClr val="FF3300"/>
                </a:solidFill>
                <a:latin typeface="黑体" panose="02010609060101010101" pitchFamily="49" charset="-122"/>
                <a:ea typeface="黑体" panose="02010609060101010101" pitchFamily="49" charset="-122"/>
              </a:rPr>
              <a:t>经济截面</a:t>
            </a:r>
            <a:r>
              <a:rPr kumimoji="1" lang="zh-CN" altLang="en-US" sz="2800" b="1">
                <a:solidFill>
                  <a:srgbClr val="FF3300"/>
                </a:solidFill>
                <a:latin typeface="Times New Roman" panose="02020603050405020304" pitchFamily="18" charset="0"/>
                <a:ea typeface="黑体" panose="02010609060101010101" pitchFamily="49" charset="-122"/>
              </a:rPr>
              <a:t>”</a:t>
            </a:r>
            <a:r>
              <a:rPr kumimoji="1" lang="zh-CN" altLang="en-US" sz="2800" b="1">
                <a:solidFill>
                  <a:srgbClr val="FF3300"/>
                </a:solidFill>
                <a:latin typeface="黑体" panose="02010609060101010101" pitchFamily="49" charset="-122"/>
                <a:ea typeface="黑体" panose="02010609060101010101" pitchFamily="49" charset="-122"/>
              </a:rPr>
              <a:t>。</a:t>
            </a:r>
          </a:p>
        </p:txBody>
      </p:sp>
      <p:sp>
        <p:nvSpPr>
          <p:cNvPr id="68611" name="Rectangle 3">
            <a:extLst>
              <a:ext uri="{FF2B5EF4-FFF2-40B4-BE49-F238E27FC236}">
                <a16:creationId xmlns:a16="http://schemas.microsoft.com/office/drawing/2014/main" id="{C02A9398-B259-4125-AC43-5F32B8628D42}"/>
              </a:ext>
            </a:extLst>
          </p:cNvPr>
          <p:cNvSpPr>
            <a:spLocks noGrp="1" noChangeArrowheads="1"/>
          </p:cNvSpPr>
          <p:nvPr>
            <p:ph type="title"/>
          </p:nvPr>
        </p:nvSpPr>
        <p:spPr>
          <a:xfrm>
            <a:off x="250825" y="549275"/>
            <a:ext cx="5410200" cy="457200"/>
          </a:xfrm>
          <a:noFill/>
        </p:spPr>
        <p:txBody>
          <a:bodyPr/>
          <a:lstStyle/>
          <a:p>
            <a:pPr algn="l" eaLnBrk="1" hangingPunct="1"/>
            <a:r>
              <a:rPr lang="en-US" altLang="zh-CN" sz="2800" b="1">
                <a:latin typeface="黑体" panose="02010609060101010101" pitchFamily="49" charset="-122"/>
                <a:ea typeface="黑体" panose="02010609060101010101" pitchFamily="49" charset="-122"/>
              </a:rPr>
              <a:t>5.3 </a:t>
            </a:r>
            <a:r>
              <a:rPr lang="zh-CN" altLang="en-US" sz="2800" b="1">
                <a:latin typeface="黑体" panose="02010609060101010101" pitchFamily="49" charset="-122"/>
                <a:ea typeface="黑体" panose="02010609060101010101" pitchFamily="49" charset="-122"/>
              </a:rPr>
              <a:t>导线和电缆截面的选择计算</a:t>
            </a:r>
          </a:p>
        </p:txBody>
      </p:sp>
      <p:graphicFrame>
        <p:nvGraphicFramePr>
          <p:cNvPr id="225324" name="Group 44">
            <a:extLst>
              <a:ext uri="{FF2B5EF4-FFF2-40B4-BE49-F238E27FC236}">
                <a16:creationId xmlns:a16="http://schemas.microsoft.com/office/drawing/2014/main" id="{9A030913-F9E7-4ED7-879E-CD9490152E1F}"/>
              </a:ext>
            </a:extLst>
          </p:cNvPr>
          <p:cNvGraphicFramePr>
            <a:graphicFrameLocks noGrp="1"/>
          </p:cNvGraphicFramePr>
          <p:nvPr/>
        </p:nvGraphicFramePr>
        <p:xfrm>
          <a:off x="611188" y="3860800"/>
          <a:ext cx="8077200" cy="2378076"/>
        </p:xfrm>
        <a:graphic>
          <a:graphicData uri="http://schemas.openxmlformats.org/drawingml/2006/table">
            <a:tbl>
              <a:tblPr/>
              <a:tblGrid>
                <a:gridCol w="12954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35162">
                  <a:extLst>
                    <a:ext uri="{9D8B030D-6E8A-4147-A177-3AD203B41FA5}">
                      <a16:colId xmlns:a16="http://schemas.microsoft.com/office/drawing/2014/main" val="20003"/>
                    </a:ext>
                  </a:extLst>
                </a:gridCol>
                <a:gridCol w="1646238">
                  <a:extLst>
                    <a:ext uri="{9D8B030D-6E8A-4147-A177-3AD203B41FA5}">
                      <a16:colId xmlns:a16="http://schemas.microsoft.com/office/drawing/2014/main" val="20004"/>
                    </a:ext>
                  </a:extLst>
                </a:gridCol>
              </a:tblGrid>
              <a:tr h="396346">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a:ln>
                            <a:noFill/>
                          </a:ln>
                          <a:solidFill>
                            <a:schemeClr val="tx1"/>
                          </a:solidFill>
                          <a:effectLst/>
                          <a:latin typeface="Arial" charset="0"/>
                          <a:ea typeface="宋体" pitchFamily="2" charset="-122"/>
                        </a:rPr>
                        <a:t>线路类别</a:t>
                      </a:r>
                    </a:p>
                  </a:txBody>
                  <a:tcPr marT="45732" marB="4573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Arial" charset="0"/>
                          <a:ea typeface="宋体" pitchFamily="2" charset="-122"/>
                        </a:rPr>
                        <a:t>导线材质</a:t>
                      </a:r>
                    </a:p>
                  </a:txBody>
                  <a:tcPr marT="45732" marB="4573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Arial" charset="0"/>
                          <a:ea typeface="宋体" pitchFamily="2" charset="-122"/>
                        </a:rPr>
                        <a:t>年最大有功负荷利用小时</a:t>
                      </a:r>
                    </a:p>
                  </a:txBody>
                  <a:tcPr marT="45732" marB="4573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96346">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3000h</a:t>
                      </a:r>
                      <a:r>
                        <a:rPr kumimoji="0" lang="zh-CN" altLang="en-US" sz="2000" b="1" i="0" u="none" strike="noStrike" cap="none" normalizeH="0" baseline="0">
                          <a:ln>
                            <a:noFill/>
                          </a:ln>
                          <a:solidFill>
                            <a:schemeClr val="tx1"/>
                          </a:solidFill>
                          <a:effectLst/>
                          <a:latin typeface="Arial" charset="0"/>
                          <a:ea typeface="宋体" pitchFamily="2" charset="-122"/>
                        </a:rPr>
                        <a:t>以下</a:t>
                      </a:r>
                    </a:p>
                  </a:txBody>
                  <a:tcPr marT="45732" marB="4573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3000~5000h</a:t>
                      </a:r>
                    </a:p>
                  </a:txBody>
                  <a:tcPr marT="45732" marB="4573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5000h</a:t>
                      </a:r>
                      <a:r>
                        <a:rPr kumimoji="0" lang="zh-CN" altLang="en-US" sz="2000" b="1" i="0" u="none" strike="noStrike" cap="none" normalizeH="0" baseline="0">
                          <a:ln>
                            <a:noFill/>
                          </a:ln>
                          <a:solidFill>
                            <a:schemeClr val="tx1"/>
                          </a:solidFill>
                          <a:effectLst/>
                          <a:latin typeface="Arial" charset="0"/>
                          <a:ea typeface="宋体" pitchFamily="2" charset="-122"/>
                        </a:rPr>
                        <a:t>以上</a:t>
                      </a:r>
                    </a:p>
                  </a:txBody>
                  <a:tcPr marT="45732" marB="4573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96346">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Arial" charset="0"/>
                          <a:ea typeface="宋体" pitchFamily="2" charset="-122"/>
                        </a:rPr>
                        <a:t>架空线路</a:t>
                      </a:r>
                    </a:p>
                  </a:txBody>
                  <a:tcPr marT="45732" marB="4573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Arial" charset="0"/>
                          <a:ea typeface="宋体" pitchFamily="2" charset="-122"/>
                        </a:rPr>
                        <a:t>铜</a:t>
                      </a:r>
                    </a:p>
                  </a:txBody>
                  <a:tcPr marT="45732" marB="4573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3.00</a:t>
                      </a:r>
                    </a:p>
                  </a:txBody>
                  <a:tcPr marT="45732" marB="4573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2.25</a:t>
                      </a:r>
                    </a:p>
                  </a:txBody>
                  <a:tcPr marT="45732" marB="4573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1.75</a:t>
                      </a:r>
                    </a:p>
                  </a:txBody>
                  <a:tcPr marT="45732" marB="4573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396346">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Arial" charset="0"/>
                          <a:ea typeface="宋体" pitchFamily="2" charset="-122"/>
                        </a:rPr>
                        <a:t>铝</a:t>
                      </a:r>
                    </a:p>
                  </a:txBody>
                  <a:tcPr marT="45732" marB="4573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1.65</a:t>
                      </a:r>
                    </a:p>
                  </a:txBody>
                  <a:tcPr marT="45732" marB="4573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宋体" pitchFamily="2" charset="-122"/>
                        </a:rPr>
                        <a:t>1.15</a:t>
                      </a:r>
                    </a:p>
                  </a:txBody>
                  <a:tcPr marT="45732" marB="4573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0.90</a:t>
                      </a:r>
                    </a:p>
                  </a:txBody>
                  <a:tcPr marT="45732" marB="4573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396346">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Arial" charset="0"/>
                          <a:ea typeface="宋体" pitchFamily="2" charset="-122"/>
                        </a:rPr>
                        <a:t>电缆线路</a:t>
                      </a:r>
                    </a:p>
                  </a:txBody>
                  <a:tcPr marT="45732" marB="4573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Arial" charset="0"/>
                          <a:ea typeface="宋体" pitchFamily="2" charset="-122"/>
                        </a:rPr>
                        <a:t>铜</a:t>
                      </a:r>
                    </a:p>
                  </a:txBody>
                  <a:tcPr marT="45732" marB="4573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2.50</a:t>
                      </a:r>
                    </a:p>
                  </a:txBody>
                  <a:tcPr marT="45732" marB="4573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2.25</a:t>
                      </a:r>
                    </a:p>
                  </a:txBody>
                  <a:tcPr marT="45732" marB="4573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2.00</a:t>
                      </a:r>
                    </a:p>
                  </a:txBody>
                  <a:tcPr marT="45732" marB="4573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396346">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Arial" charset="0"/>
                          <a:ea typeface="宋体" pitchFamily="2" charset="-122"/>
                        </a:rPr>
                        <a:t>铝</a:t>
                      </a:r>
                    </a:p>
                  </a:txBody>
                  <a:tcPr marT="45732" marB="4573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1.92</a:t>
                      </a:r>
                    </a:p>
                  </a:txBody>
                  <a:tcPr marT="45732" marB="4573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1.73</a:t>
                      </a:r>
                    </a:p>
                  </a:txBody>
                  <a:tcPr marT="45732" marB="4573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1.54</a:t>
                      </a:r>
                    </a:p>
                  </a:txBody>
                  <a:tcPr marT="45732" marB="4573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8650" name="Rectangle 43">
            <a:extLst>
              <a:ext uri="{FF2B5EF4-FFF2-40B4-BE49-F238E27FC236}">
                <a16:creationId xmlns:a16="http://schemas.microsoft.com/office/drawing/2014/main" id="{5EB5DFF6-4C92-465D-A6BB-C1DCCD88B9A4}"/>
              </a:ext>
            </a:extLst>
          </p:cNvPr>
          <p:cNvSpPr>
            <a:spLocks noChangeArrowheads="1"/>
          </p:cNvSpPr>
          <p:nvPr/>
        </p:nvSpPr>
        <p:spPr bwMode="auto">
          <a:xfrm>
            <a:off x="2514600" y="6248400"/>
            <a:ext cx="4838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b="1">
                <a:solidFill>
                  <a:srgbClr val="3704F4"/>
                </a:solidFill>
                <a:latin typeface="黑体" panose="02010609060101010101" pitchFamily="49" charset="-122"/>
                <a:ea typeface="黑体" panose="02010609060101010101" pitchFamily="49" charset="-122"/>
              </a:rPr>
              <a:t>表</a:t>
            </a:r>
            <a:r>
              <a:rPr kumimoji="1" lang="en-US" altLang="zh-CN" b="1">
                <a:solidFill>
                  <a:srgbClr val="3704F4"/>
                </a:solidFill>
                <a:latin typeface="黑体" panose="02010609060101010101" pitchFamily="49" charset="-122"/>
                <a:ea typeface="黑体" panose="02010609060101010101" pitchFamily="49" charset="-122"/>
              </a:rPr>
              <a:t>5-3 </a:t>
            </a:r>
            <a:r>
              <a:rPr kumimoji="1" lang="zh-CN" altLang="en-US" b="1">
                <a:solidFill>
                  <a:srgbClr val="3704F4"/>
                </a:solidFill>
                <a:latin typeface="黑体" panose="02010609060101010101" pitchFamily="49" charset="-122"/>
                <a:ea typeface="黑体" panose="02010609060101010101" pitchFamily="49" charset="-122"/>
              </a:rPr>
              <a:t>导线和电缆经济电流密度（</a:t>
            </a:r>
            <a:r>
              <a:rPr kumimoji="1" lang="en-US" altLang="zh-CN" b="1">
                <a:solidFill>
                  <a:srgbClr val="3704F4"/>
                </a:solidFill>
                <a:latin typeface="黑体" panose="02010609060101010101" pitchFamily="49" charset="-122"/>
                <a:ea typeface="黑体" panose="02010609060101010101" pitchFamily="49" charset="-122"/>
              </a:rPr>
              <a:t>A/mm</a:t>
            </a:r>
            <a:r>
              <a:rPr kumimoji="1" lang="en-US" altLang="zh-CN" b="1" baseline="30000">
                <a:solidFill>
                  <a:srgbClr val="3704F4"/>
                </a:solidFill>
                <a:latin typeface="黑体" panose="02010609060101010101" pitchFamily="49" charset="-122"/>
                <a:ea typeface="黑体" panose="02010609060101010101" pitchFamily="49" charset="-122"/>
              </a:rPr>
              <a:t>2</a:t>
            </a:r>
            <a:r>
              <a:rPr kumimoji="1" lang="zh-CN" altLang="en-US" b="1">
                <a:solidFill>
                  <a:srgbClr val="3704F4"/>
                </a:solidFill>
                <a:latin typeface="黑体" panose="02010609060101010101" pitchFamily="49" charset="-122"/>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25324"/>
                                        </p:tgtEl>
                                        <p:attrNameLst>
                                          <p:attrName>style.visibility</p:attrName>
                                        </p:attrNameLst>
                                      </p:cBhvr>
                                      <p:to>
                                        <p:strVal val="visible"/>
                                      </p:to>
                                    </p:set>
                                    <p:animEffect transition="in" filter="checkerboard(across)">
                                      <p:cBhvr>
                                        <p:cTn id="7" dur="500"/>
                                        <p:tgtEl>
                                          <p:spTgt spid="225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5" name="Text Box 2">
            <a:extLst>
              <a:ext uri="{FF2B5EF4-FFF2-40B4-BE49-F238E27FC236}">
                <a16:creationId xmlns:a16="http://schemas.microsoft.com/office/drawing/2014/main" id="{415AE52B-3116-4A92-8CE0-19345F9DF50F}"/>
              </a:ext>
            </a:extLst>
          </p:cNvPr>
          <p:cNvSpPr txBox="1">
            <a:spLocks noChangeArrowheads="1"/>
          </p:cNvSpPr>
          <p:nvPr/>
        </p:nvSpPr>
        <p:spPr bwMode="auto">
          <a:xfrm>
            <a:off x="533400" y="381000"/>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zh-CN" sz="2400">
              <a:latin typeface="Times New Roman" panose="02020603050405020304" pitchFamily="18" charset="0"/>
            </a:endParaRPr>
          </a:p>
        </p:txBody>
      </p:sp>
      <p:graphicFrame>
        <p:nvGraphicFramePr>
          <p:cNvPr id="3074" name="Object 3">
            <a:extLst>
              <a:ext uri="{FF2B5EF4-FFF2-40B4-BE49-F238E27FC236}">
                <a16:creationId xmlns:a16="http://schemas.microsoft.com/office/drawing/2014/main" id="{FF767D84-7DCD-46D6-90A9-C4920D221E35}"/>
              </a:ext>
            </a:extLst>
          </p:cNvPr>
          <p:cNvGraphicFramePr>
            <a:graphicFrameLocks noChangeAspect="1"/>
          </p:cNvGraphicFramePr>
          <p:nvPr/>
        </p:nvGraphicFramePr>
        <p:xfrm>
          <a:off x="838200" y="1524000"/>
          <a:ext cx="7391400" cy="3856038"/>
        </p:xfrm>
        <a:graphic>
          <a:graphicData uri="http://schemas.openxmlformats.org/presentationml/2006/ole">
            <mc:AlternateContent xmlns:mc="http://schemas.openxmlformats.org/markup-compatibility/2006">
              <mc:Choice xmlns:v="urn:schemas-microsoft-com:vml" Requires="v">
                <p:oleObj name="Bitmap Image" r:id="rId2" imgW="19580952" imgH="10209524" progId="Paint.Picture">
                  <p:embed/>
                </p:oleObj>
              </mc:Choice>
              <mc:Fallback>
                <p:oleObj name="Bitmap Image" r:id="rId2" imgW="19580952" imgH="10209524" progId="Paint.Picture">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24000"/>
                        <a:ext cx="7391400" cy="385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6" name="Rectangle 4">
            <a:extLst>
              <a:ext uri="{FF2B5EF4-FFF2-40B4-BE49-F238E27FC236}">
                <a16:creationId xmlns:a16="http://schemas.microsoft.com/office/drawing/2014/main" id="{2A89B673-79C3-4169-8C37-DD6335FBD6C4}"/>
              </a:ext>
            </a:extLst>
          </p:cNvPr>
          <p:cNvSpPr>
            <a:spLocks noChangeArrowheads="1"/>
          </p:cNvSpPr>
          <p:nvPr/>
        </p:nvSpPr>
        <p:spPr bwMode="auto">
          <a:xfrm>
            <a:off x="468313" y="5589588"/>
            <a:ext cx="841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kumimoji="1" lang="zh-CN" altLang="en-US" sz="2400" b="1"/>
              <a:t>采用</a:t>
            </a:r>
            <a:r>
              <a:rPr kumimoji="1" lang="zh-CN" altLang="en-US" sz="2400" b="1">
                <a:solidFill>
                  <a:srgbClr val="FF3300"/>
                </a:solidFill>
              </a:rPr>
              <a:t>双干线供电</a:t>
            </a:r>
            <a:r>
              <a:rPr kumimoji="1" lang="zh-CN" altLang="en-US" sz="2400" b="1"/>
              <a:t>或</a:t>
            </a:r>
            <a:r>
              <a:rPr kumimoji="1" lang="zh-CN" altLang="en-US" sz="2400" b="1">
                <a:solidFill>
                  <a:srgbClr val="FF3300"/>
                </a:solidFill>
              </a:rPr>
              <a:t>两端供电</a:t>
            </a:r>
            <a:r>
              <a:rPr kumimoji="1" lang="zh-CN" altLang="en-US" sz="2400" b="1"/>
              <a:t>的接线方式，可改善供电可靠性。</a:t>
            </a:r>
          </a:p>
        </p:txBody>
      </p:sp>
      <p:sp>
        <p:nvSpPr>
          <p:cNvPr id="3077" name="Text Box 5">
            <a:extLst>
              <a:ext uri="{FF2B5EF4-FFF2-40B4-BE49-F238E27FC236}">
                <a16:creationId xmlns:a16="http://schemas.microsoft.com/office/drawing/2014/main" id="{C9148CC4-9C3C-4C59-84E0-7840D84E6CD7}"/>
              </a:ext>
            </a:extLst>
          </p:cNvPr>
          <p:cNvSpPr txBox="1">
            <a:spLocks noChangeArrowheads="1"/>
          </p:cNvSpPr>
          <p:nvPr/>
        </p:nvSpPr>
        <p:spPr bwMode="auto">
          <a:xfrm>
            <a:off x="381000" y="6858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3300"/>
                </a:solidFill>
                <a:latin typeface="Times New Roman" panose="02020603050405020304" pitchFamily="18" charset="0"/>
                <a:ea typeface="黑体" panose="02010609060101010101" pitchFamily="49" charset="-122"/>
              </a:rPr>
              <a:t>树干式接线</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A2B8E68D-01CB-4183-A7B5-CBEE29CAE560}"/>
              </a:ext>
            </a:extLst>
          </p:cNvPr>
          <p:cNvSpPr>
            <a:spLocks noChangeArrowheads="1"/>
          </p:cNvSpPr>
          <p:nvPr/>
        </p:nvSpPr>
        <p:spPr bwMode="auto">
          <a:xfrm>
            <a:off x="323850" y="1341438"/>
            <a:ext cx="8443913"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latin typeface="黑体" panose="02010609060101010101" pitchFamily="49" charset="-122"/>
                <a:ea typeface="黑体" panose="02010609060101010101" pitchFamily="49" charset="-122"/>
              </a:rPr>
              <a:t>根据设计经验：</a:t>
            </a:r>
          </a:p>
          <a:p>
            <a:pPr eaLnBrk="1" hangingPunct="1"/>
            <a:endParaRPr kumimoji="1" lang="zh-CN" altLang="en-US" b="1">
              <a:latin typeface="黑体" panose="02010609060101010101" pitchFamily="49" charset="-122"/>
              <a:ea typeface="黑体" panose="02010609060101010101" pitchFamily="49" charset="-122"/>
            </a:endParaRPr>
          </a:p>
          <a:p>
            <a:pPr eaLnBrk="1" hangingPunct="1"/>
            <a:r>
              <a:rPr kumimoji="1" lang="en-US" altLang="zh-CN" sz="2800" b="1">
                <a:solidFill>
                  <a:srgbClr val="FF3300"/>
                </a:solidFill>
                <a:latin typeface="黑体" panose="02010609060101010101" pitchFamily="49" charset="-122"/>
                <a:ea typeface="黑体" panose="02010609060101010101" pitchFamily="49" charset="-122"/>
              </a:rPr>
              <a:t>10KV</a:t>
            </a:r>
            <a:r>
              <a:rPr kumimoji="1" lang="zh-CN" altLang="en-US" sz="2800" b="1">
                <a:solidFill>
                  <a:srgbClr val="FF3300"/>
                </a:solidFill>
                <a:latin typeface="黑体" panose="02010609060101010101" pitchFamily="49" charset="-122"/>
                <a:ea typeface="黑体" panose="02010609060101010101" pitchFamily="49" charset="-122"/>
              </a:rPr>
              <a:t>及以下的高压线路和低压动力线</a:t>
            </a:r>
            <a:r>
              <a:rPr kumimoji="1" lang="en-US" altLang="zh-CN" sz="2800" b="1">
                <a:latin typeface="黑体" panose="02010609060101010101" pitchFamily="49" charset="-122"/>
                <a:ea typeface="黑体" panose="02010609060101010101" pitchFamily="49" charset="-122"/>
              </a:rPr>
              <a:t>----</a:t>
            </a:r>
            <a:r>
              <a:rPr kumimoji="1" lang="zh-CN" altLang="en-US" sz="2800" b="1">
                <a:latin typeface="黑体" panose="02010609060101010101" pitchFamily="49" charset="-122"/>
                <a:ea typeface="黑体" panose="02010609060101010101" pitchFamily="49" charset="-122"/>
              </a:rPr>
              <a:t>因其负荷电流较大，所以一般</a:t>
            </a:r>
            <a:r>
              <a:rPr kumimoji="1" lang="zh-CN" altLang="en-US" sz="2800" b="1">
                <a:solidFill>
                  <a:srgbClr val="0000FF"/>
                </a:solidFill>
                <a:latin typeface="黑体" panose="02010609060101010101" pitchFamily="49" charset="-122"/>
                <a:ea typeface="黑体" panose="02010609060101010101" pitchFamily="49" charset="-122"/>
              </a:rPr>
              <a:t>先按发热条件来选择截面</a:t>
            </a:r>
            <a:r>
              <a:rPr kumimoji="1" lang="zh-CN" altLang="en-US" sz="2800" b="1">
                <a:latin typeface="黑体" panose="02010609060101010101" pitchFamily="49" charset="-122"/>
                <a:ea typeface="黑体" panose="02010609060101010101" pitchFamily="49" charset="-122"/>
              </a:rPr>
              <a:t>，再校验电压损耗和机械强度。</a:t>
            </a:r>
          </a:p>
          <a:p>
            <a:pPr eaLnBrk="1" hangingPunct="1"/>
            <a:endParaRPr kumimoji="1" lang="zh-CN" altLang="en-US" sz="2400" b="1">
              <a:latin typeface="黑体" panose="02010609060101010101" pitchFamily="49" charset="-122"/>
              <a:ea typeface="黑体" panose="02010609060101010101" pitchFamily="49" charset="-122"/>
            </a:endParaRPr>
          </a:p>
          <a:p>
            <a:pPr eaLnBrk="1" hangingPunct="1"/>
            <a:r>
              <a:rPr kumimoji="1" lang="zh-CN" altLang="en-US" sz="2800" b="1">
                <a:solidFill>
                  <a:srgbClr val="FF3300"/>
                </a:solidFill>
                <a:latin typeface="黑体" panose="02010609060101010101" pitchFamily="49" charset="-122"/>
                <a:ea typeface="黑体" panose="02010609060101010101" pitchFamily="49" charset="-122"/>
              </a:rPr>
              <a:t>低压照明线</a:t>
            </a:r>
            <a:r>
              <a:rPr kumimoji="1" lang="en-US" altLang="zh-CN" sz="2800" b="1">
                <a:latin typeface="黑体" panose="02010609060101010101" pitchFamily="49" charset="-122"/>
                <a:ea typeface="黑体" panose="02010609060101010101" pitchFamily="49" charset="-122"/>
              </a:rPr>
              <a:t>----</a:t>
            </a:r>
            <a:r>
              <a:rPr kumimoji="1" lang="zh-CN" altLang="en-US" sz="2800" b="1">
                <a:latin typeface="黑体" panose="02010609060101010101" pitchFamily="49" charset="-122"/>
                <a:ea typeface="黑体" panose="02010609060101010101" pitchFamily="49" charset="-122"/>
              </a:rPr>
              <a:t>因照明对电压水平要求较高，所以一般</a:t>
            </a:r>
            <a:r>
              <a:rPr kumimoji="1" lang="zh-CN" altLang="en-US" sz="2800" b="1">
                <a:solidFill>
                  <a:srgbClr val="0000FF"/>
                </a:solidFill>
                <a:latin typeface="黑体" panose="02010609060101010101" pitchFamily="49" charset="-122"/>
                <a:ea typeface="黑体" panose="02010609060101010101" pitchFamily="49" charset="-122"/>
              </a:rPr>
              <a:t>先按允许电压损耗来选择截面</a:t>
            </a:r>
            <a:r>
              <a:rPr kumimoji="1" lang="zh-CN" altLang="en-US" sz="2800" b="1">
                <a:latin typeface="黑体" panose="02010609060101010101" pitchFamily="49" charset="-122"/>
                <a:ea typeface="黑体" panose="02010609060101010101" pitchFamily="49" charset="-122"/>
              </a:rPr>
              <a:t>，然后校验其发热条件和机械强度。</a:t>
            </a:r>
          </a:p>
          <a:p>
            <a:pPr eaLnBrk="1" hangingPunct="1"/>
            <a:endParaRPr kumimoji="1" lang="zh-CN" altLang="en-US" sz="2400" b="1">
              <a:latin typeface="黑体" panose="02010609060101010101" pitchFamily="49" charset="-122"/>
              <a:ea typeface="黑体" panose="02010609060101010101" pitchFamily="49" charset="-122"/>
            </a:endParaRPr>
          </a:p>
          <a:p>
            <a:pPr eaLnBrk="1" hangingPunct="1"/>
            <a:r>
              <a:rPr kumimoji="1" lang="zh-CN" altLang="en-US" sz="2800" b="1">
                <a:solidFill>
                  <a:srgbClr val="FF3300"/>
                </a:solidFill>
                <a:latin typeface="黑体" panose="02010609060101010101" pitchFamily="49" charset="-122"/>
                <a:ea typeface="黑体" panose="02010609060101010101" pitchFamily="49" charset="-122"/>
              </a:rPr>
              <a:t>长距离大电流和</a:t>
            </a:r>
            <a:r>
              <a:rPr kumimoji="1" lang="en-US" altLang="zh-CN" sz="2800" b="1">
                <a:solidFill>
                  <a:srgbClr val="FF3300"/>
                </a:solidFill>
                <a:latin typeface="黑体" panose="02010609060101010101" pitchFamily="49" charset="-122"/>
                <a:ea typeface="黑体" panose="02010609060101010101" pitchFamily="49" charset="-122"/>
              </a:rPr>
              <a:t>35KV</a:t>
            </a:r>
            <a:r>
              <a:rPr kumimoji="1" lang="zh-CN" altLang="en-US" sz="2800" b="1">
                <a:solidFill>
                  <a:srgbClr val="FF3300"/>
                </a:solidFill>
                <a:latin typeface="黑体" panose="02010609060101010101" pitchFamily="49" charset="-122"/>
                <a:ea typeface="黑体" panose="02010609060101010101" pitchFamily="49" charset="-122"/>
              </a:rPr>
              <a:t>以上高压线路</a:t>
            </a:r>
            <a:r>
              <a:rPr kumimoji="1" lang="en-US" altLang="zh-CN" sz="2800" b="1">
                <a:latin typeface="黑体" panose="02010609060101010101" pitchFamily="49" charset="-122"/>
                <a:ea typeface="黑体" panose="02010609060101010101" pitchFamily="49" charset="-122"/>
              </a:rPr>
              <a:t>----</a:t>
            </a:r>
            <a:r>
              <a:rPr kumimoji="1" lang="zh-CN" altLang="en-US" sz="2800" b="1">
                <a:latin typeface="黑体" panose="02010609060101010101" pitchFamily="49" charset="-122"/>
                <a:ea typeface="黑体" panose="02010609060101010101" pitchFamily="49" charset="-122"/>
              </a:rPr>
              <a:t>往往先</a:t>
            </a:r>
            <a:r>
              <a:rPr kumimoji="1" lang="zh-CN" altLang="en-US" sz="2800" b="1">
                <a:solidFill>
                  <a:srgbClr val="0000FF"/>
                </a:solidFill>
                <a:latin typeface="黑体" panose="02010609060101010101" pitchFamily="49" charset="-122"/>
                <a:ea typeface="黑体" panose="02010609060101010101" pitchFamily="49" charset="-122"/>
              </a:rPr>
              <a:t>按经济电流密度</a:t>
            </a:r>
            <a:r>
              <a:rPr kumimoji="1" lang="zh-CN" altLang="en-US" sz="2800" b="1">
                <a:latin typeface="黑体" panose="02010609060101010101" pitchFamily="49" charset="-122"/>
                <a:ea typeface="黑体" panose="02010609060101010101" pitchFamily="49" charset="-122"/>
              </a:rPr>
              <a:t>来选择截面，再校验其他条件。</a:t>
            </a:r>
          </a:p>
        </p:txBody>
      </p:sp>
      <p:sp>
        <p:nvSpPr>
          <p:cNvPr id="69635" name="Rectangle 3">
            <a:extLst>
              <a:ext uri="{FF2B5EF4-FFF2-40B4-BE49-F238E27FC236}">
                <a16:creationId xmlns:a16="http://schemas.microsoft.com/office/drawing/2014/main" id="{08EA0D58-F53A-4F36-BED9-41E616BAF16F}"/>
              </a:ext>
            </a:extLst>
          </p:cNvPr>
          <p:cNvSpPr>
            <a:spLocks noChangeArrowheads="1"/>
          </p:cNvSpPr>
          <p:nvPr/>
        </p:nvSpPr>
        <p:spPr bwMode="auto">
          <a:xfrm>
            <a:off x="304800" y="4343400"/>
            <a:ext cx="830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400">
              <a:latin typeface="Times New Roman" panose="02020603050405020304" pitchFamily="18" charset="0"/>
            </a:endParaRPr>
          </a:p>
        </p:txBody>
      </p:sp>
      <p:sp>
        <p:nvSpPr>
          <p:cNvPr id="69636" name="Rectangle 4">
            <a:extLst>
              <a:ext uri="{FF2B5EF4-FFF2-40B4-BE49-F238E27FC236}">
                <a16:creationId xmlns:a16="http://schemas.microsoft.com/office/drawing/2014/main" id="{CB5DC261-752F-45C4-9002-3B298E069D36}"/>
              </a:ext>
            </a:extLst>
          </p:cNvPr>
          <p:cNvSpPr>
            <a:spLocks noGrp="1" noChangeArrowheads="1"/>
          </p:cNvSpPr>
          <p:nvPr>
            <p:ph type="title"/>
          </p:nvPr>
        </p:nvSpPr>
        <p:spPr>
          <a:xfrm>
            <a:off x="228600" y="609600"/>
            <a:ext cx="5410200" cy="457200"/>
          </a:xfrm>
          <a:noFill/>
        </p:spPr>
        <p:txBody>
          <a:bodyPr/>
          <a:lstStyle/>
          <a:p>
            <a:pPr algn="l" eaLnBrk="1" hangingPunct="1"/>
            <a:r>
              <a:rPr lang="en-US" altLang="zh-CN" sz="2800" b="1">
                <a:latin typeface="黑体" panose="02010609060101010101" pitchFamily="49" charset="-122"/>
                <a:ea typeface="黑体" panose="02010609060101010101" pitchFamily="49" charset="-122"/>
              </a:rPr>
              <a:t>5.3 </a:t>
            </a:r>
            <a:r>
              <a:rPr lang="zh-CN" altLang="en-US" sz="2800" b="1">
                <a:latin typeface="黑体" panose="02010609060101010101" pitchFamily="49" charset="-122"/>
                <a:ea typeface="黑体" panose="02010609060101010101" pitchFamily="49" charset="-122"/>
              </a:rPr>
              <a:t>导线和电缆截面的选择计算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2578"/>
                                        </p:tgtEl>
                                        <p:attrNameLst>
                                          <p:attrName>style.visibility</p:attrName>
                                        </p:attrNameLst>
                                      </p:cBhvr>
                                      <p:to>
                                        <p:strVal val="visible"/>
                                      </p:to>
                                    </p:set>
                                    <p:anim calcmode="lin" valueType="num">
                                      <p:cBhvr additive="base">
                                        <p:cTn id="7" dur="500" fill="hold"/>
                                        <p:tgtEl>
                                          <p:spTgt spid="152578"/>
                                        </p:tgtEl>
                                        <p:attrNameLst>
                                          <p:attrName>ppt_x</p:attrName>
                                        </p:attrNameLst>
                                      </p:cBhvr>
                                      <p:tavLst>
                                        <p:tav tm="0">
                                          <p:val>
                                            <p:strVal val="0-#ppt_w/2"/>
                                          </p:val>
                                        </p:tav>
                                        <p:tav tm="100000">
                                          <p:val>
                                            <p:strVal val="#ppt_x"/>
                                          </p:val>
                                        </p:tav>
                                      </p:tavLst>
                                    </p:anim>
                                    <p:anim calcmode="lin" valueType="num">
                                      <p:cBhvr additive="base">
                                        <p:cTn id="8" dur="500" fill="hold"/>
                                        <p:tgtEl>
                                          <p:spTgt spid="1525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8"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3345D069-CADA-4F25-9994-955F6FAF7D25}"/>
              </a:ext>
            </a:extLst>
          </p:cNvPr>
          <p:cNvSpPr>
            <a:spLocks noGrp="1" noChangeArrowheads="1"/>
          </p:cNvSpPr>
          <p:nvPr>
            <p:ph type="title"/>
          </p:nvPr>
        </p:nvSpPr>
        <p:spPr>
          <a:xfrm>
            <a:off x="228600" y="685800"/>
            <a:ext cx="8088313" cy="381000"/>
          </a:xfrm>
        </p:spPr>
        <p:txBody>
          <a:bodyPr/>
          <a:lstStyle/>
          <a:p>
            <a:pPr algn="l" eaLnBrk="1" hangingPunct="1"/>
            <a:r>
              <a:rPr lang="en-US" altLang="zh-CN" sz="3200" b="1">
                <a:latin typeface="黑体" panose="02010609060101010101" pitchFamily="49" charset="-122"/>
                <a:ea typeface="黑体" panose="02010609060101010101" pitchFamily="49" charset="-122"/>
              </a:rPr>
              <a:t>5.3.1 </a:t>
            </a:r>
            <a:r>
              <a:rPr lang="zh-CN" altLang="en-US" sz="3200" b="1">
                <a:latin typeface="黑体" panose="02010609060101010101" pitchFamily="49" charset="-122"/>
                <a:ea typeface="黑体" panose="02010609060101010101" pitchFamily="49" charset="-122"/>
              </a:rPr>
              <a:t>按发热条件选择导线和电缆截面</a:t>
            </a:r>
          </a:p>
        </p:txBody>
      </p:sp>
      <p:sp>
        <p:nvSpPr>
          <p:cNvPr id="70659" name="Text Box 3">
            <a:extLst>
              <a:ext uri="{FF2B5EF4-FFF2-40B4-BE49-F238E27FC236}">
                <a16:creationId xmlns:a16="http://schemas.microsoft.com/office/drawing/2014/main" id="{BA05D2F6-F13E-4A28-A784-2E0186052D30}"/>
              </a:ext>
            </a:extLst>
          </p:cNvPr>
          <p:cNvSpPr txBox="1">
            <a:spLocks noChangeArrowheads="1"/>
          </p:cNvSpPr>
          <p:nvPr/>
        </p:nvSpPr>
        <p:spPr bwMode="auto">
          <a:xfrm>
            <a:off x="323850" y="1484313"/>
            <a:ext cx="7067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3300"/>
                </a:solidFill>
                <a:latin typeface="黑体" panose="02010609060101010101" pitchFamily="49" charset="-122"/>
                <a:ea typeface="黑体" panose="02010609060101010101" pitchFamily="49" charset="-122"/>
              </a:rPr>
              <a:t>（一）三相系统相线截面的选择</a:t>
            </a:r>
          </a:p>
        </p:txBody>
      </p:sp>
      <p:sp>
        <p:nvSpPr>
          <p:cNvPr id="153605" name="Text Box 5">
            <a:extLst>
              <a:ext uri="{FF2B5EF4-FFF2-40B4-BE49-F238E27FC236}">
                <a16:creationId xmlns:a16="http://schemas.microsoft.com/office/drawing/2014/main" id="{07E0F10A-AF5D-42DE-BF71-040FD263D769}"/>
              </a:ext>
            </a:extLst>
          </p:cNvPr>
          <p:cNvSpPr txBox="1">
            <a:spLocks noChangeArrowheads="1"/>
          </p:cNvSpPr>
          <p:nvPr/>
        </p:nvSpPr>
        <p:spPr bwMode="auto">
          <a:xfrm>
            <a:off x="539750" y="4652963"/>
            <a:ext cx="81534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黑体" panose="02010609060101010101" pitchFamily="49" charset="-122"/>
                <a:ea typeface="黑体" panose="02010609060101010101" pitchFamily="49" charset="-122"/>
              </a:rPr>
              <a:t>按发热条件选择相线截面时，应使</a:t>
            </a:r>
            <a:r>
              <a:rPr kumimoji="1" lang="zh-CN" altLang="en-US" sz="2800" b="1">
                <a:solidFill>
                  <a:srgbClr val="FF3300"/>
                </a:solidFill>
                <a:latin typeface="黑体" panose="02010609060101010101" pitchFamily="49" charset="-122"/>
                <a:ea typeface="黑体" panose="02010609060101010101" pitchFamily="49" charset="-122"/>
              </a:rPr>
              <a:t>其允许载流量</a:t>
            </a:r>
            <a:r>
              <a:rPr kumimoji="1" lang="en-US" altLang="zh-CN" sz="2800" b="1">
                <a:solidFill>
                  <a:srgbClr val="FF3300"/>
                </a:solidFill>
                <a:latin typeface="黑体" panose="02010609060101010101" pitchFamily="49" charset="-122"/>
                <a:ea typeface="黑体" panose="02010609060101010101" pitchFamily="49" charset="-122"/>
              </a:rPr>
              <a:t>I</a:t>
            </a:r>
            <a:r>
              <a:rPr kumimoji="1" lang="en-US" altLang="zh-CN" sz="2800" b="1" baseline="-25000">
                <a:solidFill>
                  <a:srgbClr val="FF3300"/>
                </a:solidFill>
                <a:latin typeface="黑体" panose="02010609060101010101" pitchFamily="49" charset="-122"/>
                <a:ea typeface="黑体" panose="02010609060101010101" pitchFamily="49" charset="-122"/>
              </a:rPr>
              <a:t>al</a:t>
            </a:r>
            <a:r>
              <a:rPr kumimoji="1" lang="zh-CN" altLang="en-US" sz="2800" b="1">
                <a:solidFill>
                  <a:srgbClr val="FF3300"/>
                </a:solidFill>
                <a:latin typeface="黑体" panose="02010609060101010101" pitchFamily="49" charset="-122"/>
                <a:ea typeface="黑体" panose="02010609060101010101" pitchFamily="49" charset="-122"/>
              </a:rPr>
              <a:t>不小于通过相线的计算电流</a:t>
            </a:r>
            <a:r>
              <a:rPr kumimoji="1" lang="en-US" altLang="zh-CN" sz="2800" b="1">
                <a:solidFill>
                  <a:srgbClr val="FF3300"/>
                </a:solidFill>
                <a:latin typeface="黑体" panose="02010609060101010101" pitchFamily="49" charset="-122"/>
                <a:ea typeface="黑体" panose="02010609060101010101" pitchFamily="49" charset="-122"/>
              </a:rPr>
              <a:t>I</a:t>
            </a:r>
            <a:r>
              <a:rPr kumimoji="1" lang="en-US" altLang="zh-CN" sz="2800" b="1" baseline="-25000">
                <a:solidFill>
                  <a:srgbClr val="FF3300"/>
                </a:solidFill>
                <a:latin typeface="黑体" panose="02010609060101010101" pitchFamily="49" charset="-122"/>
                <a:ea typeface="黑体" panose="02010609060101010101" pitchFamily="49" charset="-122"/>
              </a:rPr>
              <a:t>30</a:t>
            </a:r>
            <a:r>
              <a:rPr kumimoji="1" lang="zh-CN" altLang="en-US" sz="2800" b="1">
                <a:latin typeface="黑体" panose="02010609060101010101" pitchFamily="49" charset="-122"/>
                <a:ea typeface="黑体" panose="02010609060101010101" pitchFamily="49" charset="-122"/>
              </a:rPr>
              <a:t>，即：</a:t>
            </a:r>
          </a:p>
          <a:p>
            <a:pPr eaLnBrk="1" hangingPunct="1">
              <a:spcBef>
                <a:spcPct val="50000"/>
              </a:spcBef>
            </a:pPr>
            <a:r>
              <a:rPr kumimoji="1" lang="zh-CN" altLang="en-US" sz="2800" b="1">
                <a:latin typeface="黑体" panose="02010609060101010101" pitchFamily="49" charset="-122"/>
                <a:ea typeface="黑体" panose="02010609060101010101" pitchFamily="49" charset="-122"/>
              </a:rPr>
              <a:t>			</a:t>
            </a:r>
            <a:r>
              <a:rPr kumimoji="1" lang="en-US" altLang="zh-CN" sz="2800" b="1">
                <a:solidFill>
                  <a:srgbClr val="FF3300"/>
                </a:solidFill>
                <a:latin typeface="黑体" panose="02010609060101010101" pitchFamily="49" charset="-122"/>
                <a:ea typeface="黑体" panose="02010609060101010101" pitchFamily="49" charset="-122"/>
              </a:rPr>
              <a:t>I</a:t>
            </a:r>
            <a:r>
              <a:rPr kumimoji="1" lang="en-US" altLang="zh-CN" sz="2800" b="1" baseline="-25000">
                <a:solidFill>
                  <a:srgbClr val="FF3300"/>
                </a:solidFill>
                <a:latin typeface="黑体" panose="02010609060101010101" pitchFamily="49" charset="-122"/>
                <a:ea typeface="黑体" panose="02010609060101010101" pitchFamily="49" charset="-122"/>
              </a:rPr>
              <a:t>a1</a:t>
            </a:r>
            <a:r>
              <a:rPr kumimoji="1" lang="en-US" altLang="zh-CN" sz="2800" b="1">
                <a:solidFill>
                  <a:srgbClr val="FF3300"/>
                </a:solidFill>
                <a:latin typeface="黑体" panose="02010609060101010101" pitchFamily="49" charset="-122"/>
                <a:ea typeface="黑体" panose="02010609060101010101" pitchFamily="49" charset="-122"/>
              </a:rPr>
              <a:t> </a:t>
            </a:r>
            <a:r>
              <a:rPr kumimoji="1" lang="en-US" altLang="zh-CN" sz="2800" b="1">
                <a:solidFill>
                  <a:srgbClr val="FF3300"/>
                </a:solidFill>
                <a:latin typeface="黑体" panose="02010609060101010101" pitchFamily="49" charset="-122"/>
                <a:ea typeface="黑体" panose="02010609060101010101" pitchFamily="49" charset="-122"/>
                <a:sym typeface="Symbol" panose="05050102010706020507" pitchFamily="18" charset="2"/>
              </a:rPr>
              <a:t> </a:t>
            </a:r>
            <a:r>
              <a:rPr kumimoji="1" lang="en-US" altLang="zh-CN" sz="2800" b="1">
                <a:solidFill>
                  <a:srgbClr val="FF3300"/>
                </a:solidFill>
                <a:latin typeface="黑体" panose="02010609060101010101" pitchFamily="49" charset="-122"/>
                <a:ea typeface="黑体" panose="02010609060101010101" pitchFamily="49" charset="-122"/>
              </a:rPr>
              <a:t>I</a:t>
            </a:r>
            <a:r>
              <a:rPr kumimoji="1" lang="en-US" altLang="zh-CN" sz="2800" b="1" baseline="-25000">
                <a:solidFill>
                  <a:srgbClr val="FF3300"/>
                </a:solidFill>
                <a:latin typeface="黑体" panose="02010609060101010101" pitchFamily="49" charset="-122"/>
                <a:ea typeface="黑体" panose="02010609060101010101" pitchFamily="49" charset="-122"/>
              </a:rPr>
              <a:t>30</a:t>
            </a:r>
          </a:p>
        </p:txBody>
      </p:sp>
      <p:sp>
        <p:nvSpPr>
          <p:cNvPr id="153606" name="Rectangle 6">
            <a:extLst>
              <a:ext uri="{FF2B5EF4-FFF2-40B4-BE49-F238E27FC236}">
                <a16:creationId xmlns:a16="http://schemas.microsoft.com/office/drawing/2014/main" id="{3F2CBA28-D467-45A8-B07D-89E4A5615577}"/>
              </a:ext>
            </a:extLst>
          </p:cNvPr>
          <p:cNvSpPr>
            <a:spLocks noChangeArrowheads="1"/>
          </p:cNvSpPr>
          <p:nvPr/>
        </p:nvSpPr>
        <p:spPr bwMode="auto">
          <a:xfrm>
            <a:off x="468313" y="2205038"/>
            <a:ext cx="8207375"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3300"/>
                </a:solidFill>
                <a:latin typeface="黑体" panose="02010609060101010101" pitchFamily="49" charset="-122"/>
                <a:ea typeface="黑体" panose="02010609060101010101" pitchFamily="49" charset="-122"/>
              </a:rPr>
              <a:t>导线的允许载流量</a:t>
            </a:r>
            <a:r>
              <a:rPr kumimoji="1" lang="en-US" altLang="zh-CN" sz="2800" b="1">
                <a:solidFill>
                  <a:srgbClr val="FF3300"/>
                </a:solidFill>
                <a:latin typeface="黑体" panose="02010609060101010101" pitchFamily="49" charset="-122"/>
                <a:ea typeface="黑体" panose="02010609060101010101" pitchFamily="49" charset="-122"/>
              </a:rPr>
              <a:t>I</a:t>
            </a:r>
            <a:r>
              <a:rPr kumimoji="1" lang="en-US" altLang="zh-CN" sz="2800" b="1" baseline="-25000">
                <a:solidFill>
                  <a:srgbClr val="FF3300"/>
                </a:solidFill>
                <a:latin typeface="黑体" panose="02010609060101010101" pitchFamily="49" charset="-122"/>
                <a:ea typeface="黑体" panose="02010609060101010101" pitchFamily="49" charset="-122"/>
              </a:rPr>
              <a:t>al </a:t>
            </a:r>
            <a:r>
              <a:rPr kumimoji="1" lang="zh-CN" altLang="en-US" sz="2400">
                <a:solidFill>
                  <a:srgbClr val="3704F4"/>
                </a:solidFill>
                <a:latin typeface="Times New Roman" panose="02020603050405020304" pitchFamily="18" charset="0"/>
              </a:rPr>
              <a:t>（</a:t>
            </a:r>
            <a:r>
              <a:rPr kumimoji="1" lang="en-US" altLang="zh-CN" sz="2400">
                <a:solidFill>
                  <a:srgbClr val="3704F4"/>
                </a:solidFill>
                <a:latin typeface="Times New Roman" panose="02020603050405020304" pitchFamily="18" charset="0"/>
              </a:rPr>
              <a:t>allowable current-carrying capacity</a:t>
            </a:r>
            <a:r>
              <a:rPr kumimoji="1" lang="zh-CN" altLang="en-US" sz="2400">
                <a:solidFill>
                  <a:srgbClr val="3704F4"/>
                </a:solidFill>
                <a:latin typeface="Times New Roman" panose="02020603050405020304" pitchFamily="18" charset="0"/>
              </a:rPr>
              <a:t>）</a:t>
            </a:r>
            <a:r>
              <a:rPr kumimoji="1" lang="zh-CN" altLang="en-US" sz="2800" b="1">
                <a:latin typeface="黑体" panose="02010609060101010101" pitchFamily="49" charset="-122"/>
                <a:ea typeface="黑体" panose="02010609060101010101" pitchFamily="49" charset="-122"/>
              </a:rPr>
              <a:t> ：</a:t>
            </a:r>
            <a:endParaRPr kumimoji="1" lang="zh-CN" altLang="en-US" sz="1800" b="1">
              <a:latin typeface="黑体" panose="02010609060101010101" pitchFamily="49" charset="-122"/>
              <a:ea typeface="黑体" panose="02010609060101010101" pitchFamily="49" charset="-122"/>
            </a:endParaRPr>
          </a:p>
          <a:p>
            <a:pPr eaLnBrk="1" hangingPunct="1"/>
            <a:r>
              <a:rPr kumimoji="1" lang="zh-CN" altLang="en-US" sz="2800" b="1">
                <a:latin typeface="黑体" panose="02010609060101010101" pitchFamily="49" charset="-122"/>
                <a:ea typeface="黑体" panose="02010609060101010101" pitchFamily="49" charset="-122"/>
              </a:rPr>
              <a:t>    在</a:t>
            </a:r>
            <a:r>
              <a:rPr kumimoji="1" lang="zh-CN" altLang="en-US" sz="2800" b="1">
                <a:solidFill>
                  <a:srgbClr val="0000FF"/>
                </a:solidFill>
                <a:latin typeface="黑体" panose="02010609060101010101" pitchFamily="49" charset="-122"/>
                <a:ea typeface="黑体" panose="02010609060101010101" pitchFamily="49" charset="-122"/>
              </a:rPr>
              <a:t>规定环境温度</a:t>
            </a:r>
            <a:r>
              <a:rPr kumimoji="1" lang="zh-CN" altLang="en-US" sz="2800" b="1">
                <a:latin typeface="黑体" panose="02010609060101010101" pitchFamily="49" charset="-122"/>
                <a:ea typeface="黑体" panose="02010609060101010101" pitchFamily="49" charset="-122"/>
              </a:rPr>
              <a:t>条件下，导线能够</a:t>
            </a:r>
            <a:r>
              <a:rPr kumimoji="1" lang="zh-CN" altLang="en-US" sz="2800" b="1">
                <a:solidFill>
                  <a:srgbClr val="0000FF"/>
                </a:solidFill>
                <a:latin typeface="黑体" panose="02010609060101010101" pitchFamily="49" charset="-122"/>
                <a:ea typeface="黑体" panose="02010609060101010101" pitchFamily="49" charset="-122"/>
              </a:rPr>
              <a:t>连续承受</a:t>
            </a:r>
            <a:r>
              <a:rPr kumimoji="1" lang="zh-CN" altLang="en-US" sz="2800" b="1">
                <a:latin typeface="黑体" panose="02010609060101010101" pitchFamily="49" charset="-122"/>
                <a:ea typeface="黑体" panose="02010609060101010101" pitchFamily="49" charset="-122"/>
              </a:rPr>
              <a:t>而不致使其稳定温度超过允许值的</a:t>
            </a:r>
            <a:r>
              <a:rPr kumimoji="1" lang="zh-CN" altLang="en-US" sz="2800" b="1">
                <a:solidFill>
                  <a:srgbClr val="0000FF"/>
                </a:solidFill>
                <a:latin typeface="黑体" panose="02010609060101010101" pitchFamily="49" charset="-122"/>
                <a:ea typeface="黑体" panose="02010609060101010101" pitchFamily="49" charset="-122"/>
              </a:rPr>
              <a:t>最大电流</a:t>
            </a:r>
            <a:r>
              <a:rPr kumimoji="1" lang="zh-CN" altLang="en-US" sz="2800" b="1">
                <a:latin typeface="黑体" panose="02010609060101010101" pitchFamily="49" charset="-122"/>
                <a:ea typeface="黑体" panose="02010609060101010101" pitchFamily="49" charset="-122"/>
              </a:rPr>
              <a:t>。（附录表</a:t>
            </a:r>
            <a:r>
              <a:rPr kumimoji="1" lang="en-US" altLang="zh-CN" sz="2800" b="1">
                <a:latin typeface="黑体" panose="02010609060101010101" pitchFamily="49" charset="-122"/>
                <a:ea typeface="黑体" panose="02010609060101010101" pitchFamily="49" charset="-122"/>
              </a:rPr>
              <a:t>16</a:t>
            </a:r>
            <a:r>
              <a:rPr kumimoji="1" lang="zh-CN" altLang="en-US" sz="2800" b="1">
                <a:latin typeface="黑体" panose="02010609060101010101" pitchFamily="49" charset="-122"/>
                <a:ea typeface="黑体" panose="02010609060101010101" pitchFamily="49" charset="-122"/>
              </a:rPr>
              <a:t>～</a:t>
            </a:r>
            <a:r>
              <a:rPr kumimoji="1" lang="en-US" altLang="zh-CN" sz="2800" b="1">
                <a:latin typeface="黑体" panose="02010609060101010101" pitchFamily="49" charset="-122"/>
                <a:ea typeface="黑体" panose="02010609060101010101" pitchFamily="49" charset="-122"/>
              </a:rPr>
              <a:t>19</a:t>
            </a:r>
            <a:r>
              <a:rPr kumimoji="1" lang="zh-CN" altLang="en-US" sz="2800" b="1">
                <a:latin typeface="黑体" panose="02010609060101010101" pitchFamily="49" charset="-122"/>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3606"/>
                                        </p:tgtEl>
                                        <p:attrNameLst>
                                          <p:attrName>style.visibility</p:attrName>
                                        </p:attrNameLst>
                                      </p:cBhvr>
                                      <p:to>
                                        <p:strVal val="visible"/>
                                      </p:to>
                                    </p:set>
                                    <p:anim calcmode="lin" valueType="num">
                                      <p:cBhvr additive="base">
                                        <p:cTn id="7" dur="500" fill="hold"/>
                                        <p:tgtEl>
                                          <p:spTgt spid="153606"/>
                                        </p:tgtEl>
                                        <p:attrNameLst>
                                          <p:attrName>ppt_x</p:attrName>
                                        </p:attrNameLst>
                                      </p:cBhvr>
                                      <p:tavLst>
                                        <p:tav tm="0">
                                          <p:val>
                                            <p:strVal val="0-#ppt_w/2"/>
                                          </p:val>
                                        </p:tav>
                                        <p:tav tm="100000">
                                          <p:val>
                                            <p:strVal val="#ppt_x"/>
                                          </p:val>
                                        </p:tav>
                                      </p:tavLst>
                                    </p:anim>
                                    <p:anim calcmode="lin" valueType="num">
                                      <p:cBhvr additive="base">
                                        <p:cTn id="8" dur="500" fill="hold"/>
                                        <p:tgtEl>
                                          <p:spTgt spid="15360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3605"/>
                                        </p:tgtEl>
                                        <p:attrNameLst>
                                          <p:attrName>style.visibility</p:attrName>
                                        </p:attrNameLst>
                                      </p:cBhvr>
                                      <p:to>
                                        <p:strVal val="visible"/>
                                      </p:to>
                                    </p:set>
                                    <p:anim calcmode="lin" valueType="num">
                                      <p:cBhvr additive="base">
                                        <p:cTn id="13" dur="500" fill="hold"/>
                                        <p:tgtEl>
                                          <p:spTgt spid="153605"/>
                                        </p:tgtEl>
                                        <p:attrNameLst>
                                          <p:attrName>ppt_x</p:attrName>
                                        </p:attrNameLst>
                                      </p:cBhvr>
                                      <p:tavLst>
                                        <p:tav tm="0">
                                          <p:val>
                                            <p:strVal val="0-#ppt_w/2"/>
                                          </p:val>
                                        </p:tav>
                                        <p:tav tm="100000">
                                          <p:val>
                                            <p:strVal val="#ppt_x"/>
                                          </p:val>
                                        </p:tav>
                                      </p:tavLst>
                                    </p:anim>
                                    <p:anim calcmode="lin" valueType="num">
                                      <p:cBhvr additive="base">
                                        <p:cTn id="14" dur="500" fill="hold"/>
                                        <p:tgtEl>
                                          <p:spTgt spid="1536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5" grpId="0" autoUpdateAnimBg="0"/>
      <p:bldP spid="153606"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EE9B0D0A-2ECB-4EFB-BCBF-552906E3E343}"/>
              </a:ext>
            </a:extLst>
          </p:cNvPr>
          <p:cNvSpPr>
            <a:spLocks noGrp="1" noChangeArrowheads="1"/>
          </p:cNvSpPr>
          <p:nvPr>
            <p:ph type="title"/>
          </p:nvPr>
        </p:nvSpPr>
        <p:spPr>
          <a:xfrm>
            <a:off x="684213" y="260350"/>
            <a:ext cx="7467600" cy="1233488"/>
          </a:xfrm>
        </p:spPr>
        <p:txBody>
          <a:bodyPr/>
          <a:lstStyle/>
          <a:p>
            <a:pPr algn="l" eaLnBrk="1" hangingPunct="1"/>
            <a:r>
              <a:rPr lang="zh-CN" altLang="en-US" sz="3200" b="1">
                <a:solidFill>
                  <a:schemeClr val="tx1"/>
                </a:solidFill>
                <a:latin typeface="楷体" panose="02010609060101010101" pitchFamily="49" charset="-122"/>
                <a:ea typeface="楷体" panose="02010609060101010101" pitchFamily="49" charset="-122"/>
                <a:cs typeface="Times New Roman" panose="02020603050405020304" pitchFamily="18" charset="0"/>
              </a:rPr>
              <a:t>回顾</a:t>
            </a:r>
          </a:p>
        </p:txBody>
      </p:sp>
      <p:sp>
        <p:nvSpPr>
          <p:cNvPr id="614405" name="Rectangle 5">
            <a:extLst>
              <a:ext uri="{FF2B5EF4-FFF2-40B4-BE49-F238E27FC236}">
                <a16:creationId xmlns:a16="http://schemas.microsoft.com/office/drawing/2014/main" id="{D92164DD-987A-4AC6-A663-FF6F57FED053}"/>
              </a:ext>
            </a:extLst>
          </p:cNvPr>
          <p:cNvSpPr>
            <a:spLocks noChangeArrowheads="1"/>
          </p:cNvSpPr>
          <p:nvPr/>
        </p:nvSpPr>
        <p:spPr bwMode="auto">
          <a:xfrm>
            <a:off x="827088" y="1628775"/>
            <a:ext cx="792162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spcBef>
                <a:spcPct val="25000"/>
              </a:spcBef>
            </a:pPr>
            <a:r>
              <a:rPr kumimoji="1" lang="zh-CN" altLang="en-US" sz="2400" b="1">
                <a:latin typeface="黑体" panose="02010609060101010101" pitchFamily="49" charset="-122"/>
                <a:ea typeface="黑体" panose="02010609060101010101" pitchFamily="49" charset="-122"/>
              </a:rPr>
              <a:t>一、需要系数法</a:t>
            </a:r>
          </a:p>
          <a:p>
            <a:pPr algn="just" eaLnBrk="1" hangingPunct="1">
              <a:lnSpc>
                <a:spcPct val="125000"/>
              </a:lnSpc>
              <a:spcBef>
                <a:spcPct val="25000"/>
              </a:spcBef>
            </a:pPr>
            <a:r>
              <a:rPr kumimoji="1" lang="en-US" altLang="zh-CN" sz="2400" b="1"/>
              <a:t>1.</a:t>
            </a:r>
            <a:r>
              <a:rPr kumimoji="1" lang="zh-CN" altLang="en-US" sz="2400" b="1"/>
              <a:t>单组用电设备的计算负荷</a:t>
            </a:r>
            <a:r>
              <a:rPr kumimoji="1" lang="zh-CN" altLang="en-US" sz="2400" b="1">
                <a:latin typeface="黑体" panose="02010609060101010101" pitchFamily="49" charset="-122"/>
                <a:ea typeface="黑体" panose="02010609060101010101" pitchFamily="49" charset="-122"/>
              </a:rPr>
              <a:t> </a:t>
            </a:r>
          </a:p>
        </p:txBody>
      </p:sp>
      <p:sp>
        <p:nvSpPr>
          <p:cNvPr id="614409" name="Rectangle 9">
            <a:extLst>
              <a:ext uri="{FF2B5EF4-FFF2-40B4-BE49-F238E27FC236}">
                <a16:creationId xmlns:a16="http://schemas.microsoft.com/office/drawing/2014/main" id="{2494D98D-1475-4B5A-BEE9-A2829F1B74C9}"/>
              </a:ext>
            </a:extLst>
          </p:cNvPr>
          <p:cNvSpPr>
            <a:spLocks noChangeArrowheads="1"/>
          </p:cNvSpPr>
          <p:nvPr/>
        </p:nvSpPr>
        <p:spPr bwMode="auto">
          <a:xfrm>
            <a:off x="820738" y="2708275"/>
            <a:ext cx="83232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spcBef>
                <a:spcPct val="25000"/>
              </a:spcBef>
            </a:pPr>
            <a:r>
              <a:rPr kumimoji="1" lang="zh-CN" altLang="en-US" sz="2400" b="1">
                <a:latin typeface="宋体" panose="02010600030101010101" pitchFamily="2" charset="-122"/>
              </a:rPr>
              <a:t> 按需要系数法确定三相用电设备组计算负荷的基本公式  </a:t>
            </a:r>
            <a:endParaRPr kumimoji="1" lang="en-US" altLang="zh-CN" sz="2400" b="1"/>
          </a:p>
        </p:txBody>
      </p:sp>
      <p:sp>
        <p:nvSpPr>
          <p:cNvPr id="614414" name="Rectangle 14">
            <a:extLst>
              <a:ext uri="{FF2B5EF4-FFF2-40B4-BE49-F238E27FC236}">
                <a16:creationId xmlns:a16="http://schemas.microsoft.com/office/drawing/2014/main" id="{22DC7C7B-E330-4B0D-9014-5276D5DFDF65}"/>
              </a:ext>
            </a:extLst>
          </p:cNvPr>
          <p:cNvSpPr>
            <a:spLocks noChangeArrowheads="1"/>
          </p:cNvSpPr>
          <p:nvPr/>
        </p:nvSpPr>
        <p:spPr bwMode="auto">
          <a:xfrm>
            <a:off x="954088" y="3213100"/>
            <a:ext cx="5562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spcBef>
                <a:spcPct val="25000"/>
              </a:spcBef>
            </a:pPr>
            <a:r>
              <a:rPr kumimoji="1" lang="zh-CN" altLang="en-US" sz="2400" b="1"/>
              <a:t>有功计算负荷</a:t>
            </a:r>
            <a:r>
              <a:rPr kumimoji="1" lang="zh-CN" altLang="en-US" sz="2400"/>
              <a:t>（</a:t>
            </a:r>
            <a:r>
              <a:rPr kumimoji="1" lang="en-US" altLang="zh-CN" sz="2400"/>
              <a:t>kW）:</a:t>
            </a:r>
            <a:r>
              <a:rPr kumimoji="1" lang="en-US" altLang="zh-CN" sz="2400" b="1"/>
              <a:t> </a:t>
            </a:r>
            <a:endParaRPr kumimoji="1" lang="zh-CN" altLang="en-US" sz="2400" b="1"/>
          </a:p>
        </p:txBody>
      </p:sp>
      <p:sp>
        <p:nvSpPr>
          <p:cNvPr id="614415" name="Rectangle 15">
            <a:extLst>
              <a:ext uri="{FF2B5EF4-FFF2-40B4-BE49-F238E27FC236}">
                <a16:creationId xmlns:a16="http://schemas.microsoft.com/office/drawing/2014/main" id="{887CFDF0-5715-4D75-BF1A-AC08E0E95AF8}"/>
              </a:ext>
            </a:extLst>
          </p:cNvPr>
          <p:cNvSpPr>
            <a:spLocks noChangeArrowheads="1"/>
          </p:cNvSpPr>
          <p:nvPr/>
        </p:nvSpPr>
        <p:spPr bwMode="auto">
          <a:xfrm>
            <a:off x="971550" y="3933825"/>
            <a:ext cx="510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spcBef>
                <a:spcPct val="25000"/>
              </a:spcBef>
            </a:pPr>
            <a:r>
              <a:rPr kumimoji="1" lang="zh-CN" altLang="en-US" sz="2400" b="1"/>
              <a:t>无功计算负荷</a:t>
            </a:r>
            <a:r>
              <a:rPr kumimoji="1" lang="zh-CN" altLang="en-US" sz="2400"/>
              <a:t>（</a:t>
            </a:r>
            <a:r>
              <a:rPr kumimoji="1" lang="en-US" altLang="zh-CN" sz="2400"/>
              <a:t>kvar）:</a:t>
            </a:r>
            <a:r>
              <a:rPr kumimoji="1" lang="en-US" altLang="zh-CN" sz="2400" b="1"/>
              <a:t> </a:t>
            </a:r>
            <a:endParaRPr kumimoji="1" lang="zh-CN" altLang="en-US" sz="2400" b="1"/>
          </a:p>
        </p:txBody>
      </p:sp>
      <p:sp>
        <p:nvSpPr>
          <p:cNvPr id="614416" name="Rectangle 16">
            <a:extLst>
              <a:ext uri="{FF2B5EF4-FFF2-40B4-BE49-F238E27FC236}">
                <a16:creationId xmlns:a16="http://schemas.microsoft.com/office/drawing/2014/main" id="{BC7F672D-8901-4387-9D34-6F46BCA64363}"/>
              </a:ext>
            </a:extLst>
          </p:cNvPr>
          <p:cNvSpPr>
            <a:spLocks noChangeArrowheads="1"/>
          </p:cNvSpPr>
          <p:nvPr/>
        </p:nvSpPr>
        <p:spPr bwMode="auto">
          <a:xfrm>
            <a:off x="971550" y="4581525"/>
            <a:ext cx="42672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spcBef>
                <a:spcPct val="25000"/>
              </a:spcBef>
            </a:pPr>
            <a:r>
              <a:rPr kumimoji="1" lang="zh-CN" altLang="en-US" sz="2400" b="1"/>
              <a:t>视在计算负荷</a:t>
            </a:r>
            <a:r>
              <a:rPr kumimoji="1" lang="zh-CN" altLang="en-US" sz="2400"/>
              <a:t>（</a:t>
            </a:r>
            <a:r>
              <a:rPr kumimoji="1" lang="en-US" altLang="zh-CN" sz="2400"/>
              <a:t>kVA）:</a:t>
            </a:r>
            <a:r>
              <a:rPr kumimoji="1" lang="en-US" altLang="zh-CN" sz="2400" b="1"/>
              <a:t> </a:t>
            </a:r>
            <a:endParaRPr kumimoji="1" lang="zh-CN" altLang="en-US" sz="2400" b="1"/>
          </a:p>
        </p:txBody>
      </p:sp>
      <p:sp>
        <p:nvSpPr>
          <p:cNvPr id="614417" name="Rectangle 17">
            <a:extLst>
              <a:ext uri="{FF2B5EF4-FFF2-40B4-BE49-F238E27FC236}">
                <a16:creationId xmlns:a16="http://schemas.microsoft.com/office/drawing/2014/main" id="{6A61E6D0-282B-4D4B-83C1-90695D6F295B}"/>
              </a:ext>
            </a:extLst>
          </p:cNvPr>
          <p:cNvSpPr>
            <a:spLocks noChangeArrowheads="1"/>
          </p:cNvSpPr>
          <p:nvPr/>
        </p:nvSpPr>
        <p:spPr bwMode="auto">
          <a:xfrm>
            <a:off x="971550" y="5229225"/>
            <a:ext cx="28956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spcBef>
                <a:spcPct val="25000"/>
              </a:spcBef>
            </a:pPr>
            <a:r>
              <a:rPr kumimoji="1" lang="zh-CN" altLang="en-US" sz="2400" b="1">
                <a:solidFill>
                  <a:srgbClr val="FF0000"/>
                </a:solidFill>
                <a:latin typeface="楷体" panose="02010609060101010101" pitchFamily="49" charset="-122"/>
                <a:ea typeface="楷体" panose="02010609060101010101" pitchFamily="49" charset="-122"/>
              </a:rPr>
              <a:t>计算电流</a:t>
            </a:r>
            <a:r>
              <a:rPr kumimoji="1" lang="zh-CN" altLang="en-US" sz="2400">
                <a:solidFill>
                  <a:srgbClr val="FF0000"/>
                </a:solidFill>
                <a:latin typeface="楷体" panose="02010609060101010101" pitchFamily="49" charset="-122"/>
                <a:ea typeface="楷体" panose="02010609060101010101" pitchFamily="49" charset="-122"/>
              </a:rPr>
              <a:t>（</a:t>
            </a:r>
            <a:r>
              <a:rPr kumimoji="1" lang="en-US" altLang="zh-CN" sz="2400">
                <a:solidFill>
                  <a:srgbClr val="FF0000"/>
                </a:solidFill>
                <a:latin typeface="楷体" panose="02010609060101010101" pitchFamily="49" charset="-122"/>
                <a:ea typeface="楷体" panose="02010609060101010101" pitchFamily="49" charset="-122"/>
              </a:rPr>
              <a:t>A）:</a:t>
            </a:r>
            <a:r>
              <a:rPr kumimoji="1" lang="en-US" altLang="zh-CN" sz="2400" b="1">
                <a:solidFill>
                  <a:srgbClr val="FF0000"/>
                </a:solidFill>
                <a:latin typeface="楷体" panose="02010609060101010101" pitchFamily="49" charset="-122"/>
                <a:ea typeface="楷体" panose="02010609060101010101" pitchFamily="49" charset="-122"/>
              </a:rPr>
              <a:t> </a:t>
            </a:r>
            <a:endParaRPr kumimoji="1" lang="zh-CN" altLang="en-US" sz="2400" b="1">
              <a:solidFill>
                <a:srgbClr val="FF0000"/>
              </a:solidFill>
              <a:latin typeface="楷体" panose="02010609060101010101" pitchFamily="49" charset="-122"/>
              <a:ea typeface="楷体" panose="02010609060101010101" pitchFamily="49" charset="-122"/>
            </a:endParaRPr>
          </a:p>
        </p:txBody>
      </p:sp>
      <p:pic>
        <p:nvPicPr>
          <p:cNvPr id="71689" name="Picture 18">
            <a:extLst>
              <a:ext uri="{FF2B5EF4-FFF2-40B4-BE49-F238E27FC236}">
                <a16:creationId xmlns:a16="http://schemas.microsoft.com/office/drawing/2014/main" id="{54436F74-6F6F-4780-AD96-EB26B03CE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3284538"/>
            <a:ext cx="1655763"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0" name="Picture 19">
            <a:extLst>
              <a:ext uri="{FF2B5EF4-FFF2-40B4-BE49-F238E27FC236}">
                <a16:creationId xmlns:a16="http://schemas.microsoft.com/office/drawing/2014/main" id="{4FA4E8EC-0490-4471-9080-6AD49A1C5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4675" y="3933825"/>
            <a:ext cx="17716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1" name="Picture 24">
            <a:extLst>
              <a:ext uri="{FF2B5EF4-FFF2-40B4-BE49-F238E27FC236}">
                <a16:creationId xmlns:a16="http://schemas.microsoft.com/office/drawing/2014/main" id="{6472989B-03D6-4197-B355-831A22DF4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5475" y="4365625"/>
            <a:ext cx="15049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2" name="Picture 25">
            <a:extLst>
              <a:ext uri="{FF2B5EF4-FFF2-40B4-BE49-F238E27FC236}">
                <a16:creationId xmlns:a16="http://schemas.microsoft.com/office/drawing/2014/main" id="{5A6D0C04-9CFC-4F17-B712-C1D3E31848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5700" y="5157788"/>
            <a:ext cx="1524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614405"/>
                                        </p:tgtEl>
                                        <p:attrNameLst>
                                          <p:attrName>style.visibility</p:attrName>
                                        </p:attrNameLst>
                                      </p:cBhvr>
                                      <p:to>
                                        <p:strVal val="visible"/>
                                      </p:to>
                                    </p:set>
                                    <p:anim to="" calcmode="lin" valueType="num">
                                      <p:cBhvr>
                                        <p:cTn id="7" dur="1" fill="hold"/>
                                        <p:tgtEl>
                                          <p:spTgt spid="614405"/>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614409"/>
                                        </p:tgtEl>
                                        <p:attrNameLst>
                                          <p:attrName>style.visibility</p:attrName>
                                        </p:attrNameLst>
                                      </p:cBhvr>
                                      <p:to>
                                        <p:strVal val="visible"/>
                                      </p:to>
                                    </p:set>
                                    <p:anim to="" calcmode="lin" valueType="num">
                                      <p:cBhvr>
                                        <p:cTn id="12" dur="1" fill="hold"/>
                                        <p:tgtEl>
                                          <p:spTgt spid="614409"/>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614414"/>
                                        </p:tgtEl>
                                        <p:attrNameLst>
                                          <p:attrName>style.visibility</p:attrName>
                                        </p:attrNameLst>
                                      </p:cBhvr>
                                      <p:to>
                                        <p:strVal val="visible"/>
                                      </p:to>
                                    </p:set>
                                    <p:anim to="" calcmode="lin" valueType="num">
                                      <p:cBhvr>
                                        <p:cTn id="17" dur="1" fill="hold"/>
                                        <p:tgtEl>
                                          <p:spTgt spid="614414"/>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614415"/>
                                        </p:tgtEl>
                                        <p:attrNameLst>
                                          <p:attrName>style.visibility</p:attrName>
                                        </p:attrNameLst>
                                      </p:cBhvr>
                                      <p:to>
                                        <p:strVal val="visible"/>
                                      </p:to>
                                    </p:set>
                                    <p:anim to="" calcmode="lin" valueType="num">
                                      <p:cBhvr>
                                        <p:cTn id="22" dur="1" fill="hold"/>
                                        <p:tgtEl>
                                          <p:spTgt spid="614415"/>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grpId="0" nodeType="clickEffect">
                                  <p:stCondLst>
                                    <p:cond delay="0"/>
                                  </p:stCondLst>
                                  <p:childTnLst>
                                    <p:set>
                                      <p:cBhvr>
                                        <p:cTn id="26" dur="1" fill="hold">
                                          <p:stCondLst>
                                            <p:cond delay="499"/>
                                          </p:stCondLst>
                                        </p:cTn>
                                        <p:tgtEl>
                                          <p:spTgt spid="614416"/>
                                        </p:tgtEl>
                                        <p:attrNameLst>
                                          <p:attrName>style.visibility</p:attrName>
                                        </p:attrNameLst>
                                      </p:cBhvr>
                                      <p:to>
                                        <p:strVal val="visible"/>
                                      </p:to>
                                    </p:set>
                                    <p:anim to="" calcmode="lin" valueType="num">
                                      <p:cBhvr>
                                        <p:cTn id="27" dur="1" fill="hold"/>
                                        <p:tgtEl>
                                          <p:spTgt spid="614416"/>
                                        </p:tgtEl>
                                        <p:attrNameLst>
                                          <p:attrName/>
                                        </p:attrNameLst>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4" presetClass="entr" presetSubtype="0" fill="hold" grpId="0" nodeType="clickEffect">
                                  <p:stCondLst>
                                    <p:cond delay="0"/>
                                  </p:stCondLst>
                                  <p:childTnLst>
                                    <p:set>
                                      <p:cBhvr>
                                        <p:cTn id="31" dur="1" fill="hold">
                                          <p:stCondLst>
                                            <p:cond delay="499"/>
                                          </p:stCondLst>
                                        </p:cTn>
                                        <p:tgtEl>
                                          <p:spTgt spid="614417"/>
                                        </p:tgtEl>
                                        <p:attrNameLst>
                                          <p:attrName>style.visibility</p:attrName>
                                        </p:attrNameLst>
                                      </p:cBhvr>
                                      <p:to>
                                        <p:strVal val="visible"/>
                                      </p:to>
                                    </p:set>
                                    <p:anim to="" calcmode="lin" valueType="num">
                                      <p:cBhvr>
                                        <p:cTn id="32" dur="1" fill="hold"/>
                                        <p:tgtEl>
                                          <p:spTgt spid="61441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05" grpId="0" autoUpdateAnimBg="0"/>
      <p:bldP spid="614409" grpId="0" autoUpdateAnimBg="0"/>
      <p:bldP spid="614414" grpId="0" autoUpdateAnimBg="0"/>
      <p:bldP spid="614415" grpId="0" autoUpdateAnimBg="0"/>
      <p:bldP spid="614416" grpId="0" autoUpdateAnimBg="0"/>
      <p:bldP spid="614417"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837DC882-7AE8-4466-879C-C3CC2362730C}"/>
              </a:ext>
            </a:extLst>
          </p:cNvPr>
          <p:cNvSpPr>
            <a:spLocks noChangeArrowheads="1"/>
          </p:cNvSpPr>
          <p:nvPr/>
        </p:nvSpPr>
        <p:spPr bwMode="auto">
          <a:xfrm>
            <a:off x="457200" y="762000"/>
            <a:ext cx="8077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latin typeface="黑体" panose="02010609060101010101" pitchFamily="49" charset="-122"/>
                <a:ea typeface="黑体" panose="02010609060101010101" pitchFamily="49" charset="-122"/>
              </a:rPr>
              <a:t>若导体敷设处的环境温度与允许载流量所采用的环境温度不同时，则导体的允许载流量应乘以</a:t>
            </a:r>
            <a:r>
              <a:rPr kumimoji="1" lang="zh-CN" altLang="en-US" sz="2400" b="1">
                <a:solidFill>
                  <a:srgbClr val="0000FF"/>
                </a:solidFill>
                <a:latin typeface="黑体" panose="02010609060101010101" pitchFamily="49" charset="-122"/>
                <a:ea typeface="黑体" panose="02010609060101010101" pitchFamily="49" charset="-122"/>
              </a:rPr>
              <a:t>温度校正系数</a:t>
            </a:r>
            <a:r>
              <a:rPr kumimoji="1" lang="zh-CN" altLang="en-US" sz="2400" b="1">
                <a:latin typeface="黑体" panose="02010609060101010101" pitchFamily="49" charset="-122"/>
                <a:ea typeface="黑体" panose="02010609060101010101" pitchFamily="49" charset="-122"/>
              </a:rPr>
              <a:t>：</a:t>
            </a:r>
          </a:p>
        </p:txBody>
      </p:sp>
      <p:graphicFrame>
        <p:nvGraphicFramePr>
          <p:cNvPr id="20482" name="Object 3">
            <a:extLst>
              <a:ext uri="{FF2B5EF4-FFF2-40B4-BE49-F238E27FC236}">
                <a16:creationId xmlns:a16="http://schemas.microsoft.com/office/drawing/2014/main" id="{183B935F-F572-4DED-85D1-182AEA83AB54}"/>
              </a:ext>
            </a:extLst>
          </p:cNvPr>
          <p:cNvGraphicFramePr>
            <a:graphicFrameLocks noChangeAspect="1"/>
          </p:cNvGraphicFramePr>
          <p:nvPr/>
        </p:nvGraphicFramePr>
        <p:xfrm>
          <a:off x="1331913" y="1700213"/>
          <a:ext cx="6408737" cy="2335212"/>
        </p:xfrm>
        <a:graphic>
          <a:graphicData uri="http://schemas.openxmlformats.org/presentationml/2006/ole">
            <mc:AlternateContent xmlns:mc="http://schemas.openxmlformats.org/markup-compatibility/2006">
              <mc:Choice xmlns:v="urn:schemas-microsoft-com:vml" Requires="v">
                <p:oleObj name="Equation" r:id="rId2" imgW="3276360" imgH="1193760" progId="Equation.DSMT4">
                  <p:embed/>
                </p:oleObj>
              </mc:Choice>
              <mc:Fallback>
                <p:oleObj name="Equation" r:id="rId2" imgW="3276360" imgH="1193760" progId="Equation.DSMT4">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700213"/>
                        <a:ext cx="6408737" cy="2335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4" name="Rectangle 4">
            <a:extLst>
              <a:ext uri="{FF2B5EF4-FFF2-40B4-BE49-F238E27FC236}">
                <a16:creationId xmlns:a16="http://schemas.microsoft.com/office/drawing/2014/main" id="{20F6BF6B-8DB1-4CDB-BC34-E38BCCC3C1B9}"/>
              </a:ext>
            </a:extLst>
          </p:cNvPr>
          <p:cNvSpPr>
            <a:spLocks noChangeArrowheads="1"/>
          </p:cNvSpPr>
          <p:nvPr/>
        </p:nvSpPr>
        <p:spPr bwMode="auto">
          <a:xfrm>
            <a:off x="611188" y="4076700"/>
            <a:ext cx="8228012"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latin typeface="黑体" panose="02010609060101010101" pitchFamily="49" charset="-122"/>
                <a:ea typeface="黑体" panose="02010609060101010101" pitchFamily="49" charset="-122"/>
              </a:rPr>
              <a:t>按规定，选择导体的</a:t>
            </a:r>
            <a:r>
              <a:rPr kumimoji="1" lang="zh-CN" altLang="en-US" sz="2400" b="1">
                <a:solidFill>
                  <a:srgbClr val="FF3300"/>
                </a:solidFill>
                <a:latin typeface="Times New Roman" panose="02020603050405020304" pitchFamily="18" charset="0"/>
                <a:ea typeface="黑体" panose="02010609060101010101" pitchFamily="49" charset="-122"/>
              </a:rPr>
              <a:t>“</a:t>
            </a:r>
            <a:r>
              <a:rPr kumimoji="1" lang="zh-CN" altLang="en-US" sz="2400" b="1">
                <a:solidFill>
                  <a:srgbClr val="FF3300"/>
                </a:solidFill>
                <a:latin typeface="黑体" panose="02010609060101010101" pitchFamily="49" charset="-122"/>
                <a:ea typeface="黑体" panose="02010609060101010101" pitchFamily="49" charset="-122"/>
              </a:rPr>
              <a:t>实际环境温度</a:t>
            </a:r>
            <a:r>
              <a:rPr kumimoji="1" lang="zh-CN" altLang="en-US" sz="2400" b="1">
                <a:latin typeface="Times New Roman" panose="02020603050405020304" pitchFamily="18" charset="0"/>
                <a:ea typeface="黑体" panose="02010609060101010101" pitchFamily="49" charset="-122"/>
              </a:rPr>
              <a:t>”</a:t>
            </a:r>
            <a:r>
              <a:rPr kumimoji="1" lang="zh-CN" altLang="en-US" sz="2400" b="1">
                <a:latin typeface="黑体" panose="02010609060101010101" pitchFamily="49" charset="-122"/>
                <a:ea typeface="黑体" panose="02010609060101010101" pitchFamily="49" charset="-122"/>
              </a:rPr>
              <a:t>：</a:t>
            </a:r>
          </a:p>
          <a:p>
            <a:pPr eaLnBrk="1" hangingPunct="1"/>
            <a:r>
              <a:rPr kumimoji="1" lang="zh-CN" altLang="en-US" sz="2400" b="1">
                <a:solidFill>
                  <a:srgbClr val="0000FF"/>
                </a:solidFill>
                <a:latin typeface="黑体" panose="02010609060101010101" pitchFamily="49" charset="-122"/>
                <a:ea typeface="黑体" panose="02010609060101010101" pitchFamily="49" charset="-122"/>
              </a:rPr>
              <a:t>户外</a:t>
            </a:r>
            <a:r>
              <a:rPr kumimoji="1" lang="zh-CN" altLang="en-US" sz="2400" b="1">
                <a:latin typeface="黑体" panose="02010609060101010101" pitchFamily="49" charset="-122"/>
                <a:ea typeface="黑体" panose="02010609060101010101" pitchFamily="49" charset="-122"/>
              </a:rPr>
              <a:t>（含户外电缆沟），采用当地最热月平均最高气温；</a:t>
            </a:r>
          </a:p>
          <a:p>
            <a:pPr eaLnBrk="1" hangingPunct="1"/>
            <a:r>
              <a:rPr kumimoji="1" lang="zh-CN" altLang="en-US" sz="2400" b="1">
                <a:solidFill>
                  <a:srgbClr val="0000FF"/>
                </a:solidFill>
                <a:latin typeface="黑体" panose="02010609060101010101" pitchFamily="49" charset="-122"/>
                <a:ea typeface="黑体" panose="02010609060101010101" pitchFamily="49" charset="-122"/>
              </a:rPr>
              <a:t>户内</a:t>
            </a:r>
            <a:r>
              <a:rPr kumimoji="1" lang="zh-CN" altLang="en-US" sz="2400" b="1">
                <a:latin typeface="黑体" panose="02010609060101010101" pitchFamily="49" charset="-122"/>
                <a:ea typeface="黑体" panose="02010609060101010101" pitchFamily="49" charset="-122"/>
              </a:rPr>
              <a:t>（含户内电缆沟），可采用当地最热月平均最高气温加</a:t>
            </a:r>
            <a:r>
              <a:rPr kumimoji="1" lang="en-US" altLang="zh-CN" sz="2400" b="1">
                <a:latin typeface="黑体" panose="02010609060101010101" pitchFamily="49" charset="-122"/>
                <a:ea typeface="黑体" panose="02010609060101010101" pitchFamily="49" charset="-122"/>
              </a:rPr>
              <a:t>5</a:t>
            </a:r>
            <a:r>
              <a:rPr kumimoji="1" lang="en-US" altLang="zh-CN" sz="2400" b="1">
                <a:latin typeface="黑体" panose="02010609060101010101" pitchFamily="49" charset="-122"/>
                <a:ea typeface="黑体" panose="02010609060101010101" pitchFamily="49" charset="-122"/>
                <a:sym typeface="Symbol" panose="05050102010706020507" pitchFamily="18" charset="2"/>
              </a:rPr>
              <a:t></a:t>
            </a:r>
            <a:r>
              <a:rPr kumimoji="1" lang="en-US" altLang="zh-CN" sz="2400" b="1">
                <a:latin typeface="黑体" panose="02010609060101010101" pitchFamily="49" charset="-122"/>
                <a:ea typeface="黑体" panose="02010609060101010101" pitchFamily="49" charset="-122"/>
              </a:rPr>
              <a:t>C</a:t>
            </a:r>
            <a:r>
              <a:rPr kumimoji="1" lang="zh-CN" altLang="en-US" sz="2400" b="1">
                <a:latin typeface="黑体" panose="02010609060101010101" pitchFamily="49" charset="-122"/>
                <a:ea typeface="黑体" panose="02010609060101010101" pitchFamily="49" charset="-122"/>
              </a:rPr>
              <a:t>；</a:t>
            </a:r>
          </a:p>
          <a:p>
            <a:pPr eaLnBrk="1" hangingPunct="1"/>
            <a:r>
              <a:rPr kumimoji="1" lang="zh-CN" altLang="en-US" sz="2400" b="1">
                <a:latin typeface="黑体" panose="02010609060101010101" pitchFamily="49" charset="-122"/>
                <a:ea typeface="黑体" panose="02010609060101010101" pitchFamily="49" charset="-122"/>
              </a:rPr>
              <a:t>而</a:t>
            </a:r>
            <a:r>
              <a:rPr kumimoji="1" lang="zh-CN" altLang="en-US" sz="2400" b="1">
                <a:solidFill>
                  <a:srgbClr val="0000FF"/>
                </a:solidFill>
                <a:latin typeface="黑体" panose="02010609060101010101" pitchFamily="49" charset="-122"/>
                <a:ea typeface="黑体" panose="02010609060101010101" pitchFamily="49" charset="-122"/>
              </a:rPr>
              <a:t>直接埋地电缆</a:t>
            </a:r>
            <a:r>
              <a:rPr kumimoji="1" lang="zh-CN" altLang="en-US" sz="2400" b="1">
                <a:latin typeface="黑体" panose="02010609060101010101" pitchFamily="49" charset="-122"/>
                <a:ea typeface="黑体" panose="02010609060101010101" pitchFamily="49" charset="-122"/>
              </a:rPr>
              <a:t>，则取当地最热月地下</a:t>
            </a:r>
            <a:r>
              <a:rPr kumimoji="1" lang="en-US" altLang="zh-CN" sz="2400" b="1">
                <a:latin typeface="黑体" panose="02010609060101010101" pitchFamily="49" charset="-122"/>
                <a:ea typeface="黑体" panose="02010609060101010101" pitchFamily="49" charset="-122"/>
              </a:rPr>
              <a:t>0.8m</a:t>
            </a:r>
            <a:r>
              <a:rPr kumimoji="1" lang="zh-CN" altLang="en-US" sz="2400" b="1">
                <a:latin typeface="黑体" panose="02010609060101010101" pitchFamily="49" charset="-122"/>
                <a:ea typeface="黑体" panose="02010609060101010101" pitchFamily="49" charset="-122"/>
              </a:rPr>
              <a:t>的地壤平均温度，或近似地取当地最热月平均气温。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9045527-83B0-4883-AE40-45EF14CBAE39}"/>
              </a:ext>
            </a:extLst>
          </p:cNvPr>
          <p:cNvSpPr>
            <a:spLocks noChangeArrowheads="1"/>
          </p:cNvSpPr>
          <p:nvPr/>
        </p:nvSpPr>
        <p:spPr bwMode="auto">
          <a:xfrm>
            <a:off x="755650" y="2349500"/>
            <a:ext cx="2446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黑体" panose="02010609060101010101" pitchFamily="49" charset="-122"/>
                <a:ea typeface="黑体" panose="02010609060101010101" pitchFamily="49" charset="-122"/>
              </a:rPr>
              <a:t>　</a:t>
            </a:r>
            <a:r>
              <a:rPr kumimoji="1" lang="en-US" altLang="zh-CN" sz="2800" b="1">
                <a:solidFill>
                  <a:srgbClr val="FF3300"/>
                </a:solidFill>
                <a:latin typeface="黑体" panose="02010609060101010101" pitchFamily="49" charset="-122"/>
                <a:ea typeface="黑体" panose="02010609060101010101" pitchFamily="49" charset="-122"/>
              </a:rPr>
              <a:t>I</a:t>
            </a:r>
            <a:r>
              <a:rPr kumimoji="1" lang="en-US" altLang="zh-CN" sz="2800" b="1" baseline="-25000">
                <a:solidFill>
                  <a:srgbClr val="FF3300"/>
                </a:solidFill>
                <a:latin typeface="黑体" panose="02010609060101010101" pitchFamily="49" charset="-122"/>
                <a:ea typeface="黑体" panose="02010609060101010101" pitchFamily="49" charset="-122"/>
              </a:rPr>
              <a:t>a1</a:t>
            </a:r>
            <a:r>
              <a:rPr kumimoji="1" lang="en-US" altLang="zh-CN" sz="2800" b="1">
                <a:solidFill>
                  <a:srgbClr val="FF3300"/>
                </a:solidFill>
                <a:latin typeface="黑体" panose="02010609060101010101" pitchFamily="49" charset="-122"/>
                <a:ea typeface="黑体" panose="02010609060101010101" pitchFamily="49" charset="-122"/>
              </a:rPr>
              <a:t> </a:t>
            </a:r>
            <a:r>
              <a:rPr kumimoji="1" lang="en-US" altLang="zh-CN" sz="2800" b="1">
                <a:solidFill>
                  <a:srgbClr val="FF3300"/>
                </a:solidFill>
                <a:latin typeface="黑体" panose="02010609060101010101" pitchFamily="49" charset="-122"/>
                <a:ea typeface="黑体" panose="02010609060101010101" pitchFamily="49" charset="-122"/>
                <a:sym typeface="Symbol" panose="05050102010706020507" pitchFamily="18" charset="2"/>
              </a:rPr>
              <a:t> </a:t>
            </a:r>
            <a:r>
              <a:rPr kumimoji="1" lang="en-US" altLang="zh-CN" sz="2800" b="1">
                <a:solidFill>
                  <a:srgbClr val="FF3300"/>
                </a:solidFill>
                <a:latin typeface="黑体" panose="02010609060101010101" pitchFamily="49" charset="-122"/>
                <a:ea typeface="黑体" panose="02010609060101010101" pitchFamily="49" charset="-122"/>
              </a:rPr>
              <a:t>I</a:t>
            </a:r>
            <a:r>
              <a:rPr kumimoji="1" lang="en-US" altLang="zh-CN" sz="2800" b="1" baseline="-25000">
                <a:solidFill>
                  <a:srgbClr val="FF3300"/>
                </a:solidFill>
                <a:latin typeface="黑体" panose="02010609060101010101" pitchFamily="49" charset="-122"/>
                <a:ea typeface="黑体" panose="02010609060101010101" pitchFamily="49" charset="-122"/>
              </a:rPr>
              <a:t>30</a:t>
            </a:r>
          </a:p>
        </p:txBody>
      </p:sp>
      <p:sp>
        <p:nvSpPr>
          <p:cNvPr id="72707" name="Text Box 4">
            <a:extLst>
              <a:ext uri="{FF2B5EF4-FFF2-40B4-BE49-F238E27FC236}">
                <a16:creationId xmlns:a16="http://schemas.microsoft.com/office/drawing/2014/main" id="{0C4550C2-C53B-4E01-B238-DB42DD5CB55C}"/>
              </a:ext>
            </a:extLst>
          </p:cNvPr>
          <p:cNvSpPr txBox="1">
            <a:spLocks noChangeArrowheads="1"/>
          </p:cNvSpPr>
          <p:nvPr/>
        </p:nvSpPr>
        <p:spPr bwMode="auto">
          <a:xfrm>
            <a:off x="3348038" y="23495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黑体" panose="02010609060101010101" pitchFamily="49" charset="-122"/>
                <a:ea typeface="黑体" panose="02010609060101010101" pitchFamily="49" charset="-122"/>
              </a:rPr>
              <a:t>或</a:t>
            </a:r>
          </a:p>
        </p:txBody>
      </p:sp>
      <p:sp>
        <p:nvSpPr>
          <p:cNvPr id="72708" name="Text Box 5">
            <a:extLst>
              <a:ext uri="{FF2B5EF4-FFF2-40B4-BE49-F238E27FC236}">
                <a16:creationId xmlns:a16="http://schemas.microsoft.com/office/drawing/2014/main" id="{24A21807-17D3-4CEB-AA58-D621D76047B7}"/>
              </a:ext>
            </a:extLst>
          </p:cNvPr>
          <p:cNvSpPr txBox="1">
            <a:spLocks noChangeArrowheads="1"/>
          </p:cNvSpPr>
          <p:nvPr/>
        </p:nvSpPr>
        <p:spPr bwMode="auto">
          <a:xfrm>
            <a:off x="323850" y="1268413"/>
            <a:ext cx="47529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黑体" panose="02010609060101010101" pitchFamily="49" charset="-122"/>
                <a:ea typeface="黑体" panose="02010609060101010101" pitchFamily="49" charset="-122"/>
              </a:rPr>
              <a:t>三相导线</a:t>
            </a:r>
            <a:r>
              <a:rPr kumimoji="1" lang="zh-CN" altLang="en-US" sz="3200" b="1">
                <a:solidFill>
                  <a:srgbClr val="FF3300"/>
                </a:solidFill>
                <a:latin typeface="黑体" panose="02010609060101010101" pitchFamily="49" charset="-122"/>
                <a:ea typeface="黑体" panose="02010609060101010101" pitchFamily="49" charset="-122"/>
              </a:rPr>
              <a:t>相线截面</a:t>
            </a:r>
            <a:r>
              <a:rPr kumimoji="1" lang="zh-CN" altLang="en-US" sz="2800" b="1">
                <a:latin typeface="黑体" panose="02010609060101010101" pitchFamily="49" charset="-122"/>
                <a:ea typeface="黑体" panose="02010609060101010101" pitchFamily="49" charset="-122"/>
              </a:rPr>
              <a:t>的选择：</a:t>
            </a:r>
          </a:p>
        </p:txBody>
      </p:sp>
      <p:sp>
        <p:nvSpPr>
          <p:cNvPr id="72709" name="Text Box 6">
            <a:extLst>
              <a:ext uri="{FF2B5EF4-FFF2-40B4-BE49-F238E27FC236}">
                <a16:creationId xmlns:a16="http://schemas.microsoft.com/office/drawing/2014/main" id="{BA32C080-B0C8-4115-A1AD-4105624C5D9E}"/>
              </a:ext>
            </a:extLst>
          </p:cNvPr>
          <p:cNvSpPr txBox="1">
            <a:spLocks noChangeArrowheads="1"/>
          </p:cNvSpPr>
          <p:nvPr/>
        </p:nvSpPr>
        <p:spPr bwMode="auto">
          <a:xfrm>
            <a:off x="539750" y="4076700"/>
            <a:ext cx="79184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a:solidFill>
                  <a:srgbClr val="FF3300"/>
                </a:solidFill>
                <a:latin typeface="黑体" panose="02010609060101010101" pitchFamily="49" charset="-122"/>
                <a:ea typeface="黑体" panose="02010609060101010101" pitchFamily="49" charset="-122"/>
              </a:rPr>
              <a:t>Note: </a:t>
            </a:r>
            <a:r>
              <a:rPr kumimoji="1" lang="zh-CN" altLang="en-US" sz="2800" b="1">
                <a:latin typeface="黑体" panose="02010609060101010101" pitchFamily="49" charset="-122"/>
                <a:ea typeface="黑体" panose="02010609060101010101" pitchFamily="49" charset="-122"/>
              </a:rPr>
              <a:t>按发热条件选择导线和电缆截面，还必须校验与其相应的保护装置（熔断器或低压断路器的过流脱扣器）是否匹配。</a:t>
            </a:r>
          </a:p>
        </p:txBody>
      </p:sp>
      <p:pic>
        <p:nvPicPr>
          <p:cNvPr id="72710" name="Picture 0">
            <a:extLst>
              <a:ext uri="{FF2B5EF4-FFF2-40B4-BE49-F238E27FC236}">
                <a16:creationId xmlns:a16="http://schemas.microsoft.com/office/drawing/2014/main" id="{C6BD1D74-B98F-4F86-B96E-5C9FEB1412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738" y="2060575"/>
            <a:ext cx="42481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8713D0CD-1B17-4AF3-9884-DE504A492CC1}"/>
              </a:ext>
            </a:extLst>
          </p:cNvPr>
          <p:cNvSpPr>
            <a:spLocks noGrp="1" noChangeArrowheads="1"/>
          </p:cNvSpPr>
          <p:nvPr>
            <p:ph type="title"/>
          </p:nvPr>
        </p:nvSpPr>
        <p:spPr>
          <a:xfrm>
            <a:off x="250825" y="549275"/>
            <a:ext cx="6927850" cy="457200"/>
          </a:xfrm>
        </p:spPr>
        <p:txBody>
          <a:bodyPr/>
          <a:lstStyle/>
          <a:p>
            <a:pPr algn="l" eaLnBrk="1" hangingPunct="1"/>
            <a:r>
              <a:rPr lang="zh-CN" altLang="en-US" sz="3200" b="1">
                <a:solidFill>
                  <a:srgbClr val="FF3300"/>
                </a:solidFill>
                <a:ea typeface="黑体" panose="02010609060101010101" pitchFamily="49" charset="-122"/>
              </a:rPr>
              <a:t>（二）中性线和保护线截面的选择</a:t>
            </a:r>
          </a:p>
        </p:txBody>
      </p:sp>
      <p:sp>
        <p:nvSpPr>
          <p:cNvPr id="73731" name="Text Box 3">
            <a:extLst>
              <a:ext uri="{FF2B5EF4-FFF2-40B4-BE49-F238E27FC236}">
                <a16:creationId xmlns:a16="http://schemas.microsoft.com/office/drawing/2014/main" id="{6BC4C9E6-5806-4FED-87F9-6023BDF562C9}"/>
              </a:ext>
            </a:extLst>
          </p:cNvPr>
          <p:cNvSpPr txBox="1">
            <a:spLocks noChangeArrowheads="1"/>
          </p:cNvSpPr>
          <p:nvPr/>
        </p:nvSpPr>
        <p:spPr bwMode="auto">
          <a:xfrm>
            <a:off x="395288" y="1196975"/>
            <a:ext cx="8153400" cy="271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0000FF"/>
                </a:solidFill>
                <a:latin typeface="黑体" panose="02010609060101010101" pitchFamily="49" charset="-122"/>
                <a:ea typeface="黑体" panose="02010609060101010101" pitchFamily="49" charset="-122"/>
              </a:rPr>
              <a:t>1</a:t>
            </a:r>
            <a:r>
              <a:rPr kumimoji="1" lang="zh-CN" altLang="en-US" sz="3200" b="1">
                <a:solidFill>
                  <a:srgbClr val="0000FF"/>
                </a:solidFill>
                <a:latin typeface="黑体" panose="02010609060101010101" pitchFamily="49" charset="-122"/>
                <a:ea typeface="黑体" panose="02010609060101010101" pitchFamily="49" charset="-122"/>
              </a:rPr>
              <a:t>、中性线（</a:t>
            </a:r>
            <a:r>
              <a:rPr kumimoji="1" lang="en-US" altLang="zh-CN" sz="3200" b="1">
                <a:solidFill>
                  <a:srgbClr val="0000FF"/>
                </a:solidFill>
                <a:latin typeface="黑体" panose="02010609060101010101" pitchFamily="49" charset="-122"/>
                <a:ea typeface="黑体" panose="02010609060101010101" pitchFamily="49" charset="-122"/>
              </a:rPr>
              <a:t>N</a:t>
            </a:r>
            <a:r>
              <a:rPr kumimoji="1" lang="zh-CN" altLang="en-US" sz="3200" b="1">
                <a:solidFill>
                  <a:srgbClr val="0000FF"/>
                </a:solidFill>
                <a:latin typeface="黑体" panose="02010609060101010101" pitchFamily="49" charset="-122"/>
                <a:ea typeface="黑体" panose="02010609060101010101" pitchFamily="49" charset="-122"/>
              </a:rPr>
              <a:t>线）截面</a:t>
            </a:r>
            <a:r>
              <a:rPr kumimoji="1" lang="en-US" altLang="zh-CN" sz="3200" b="1">
                <a:solidFill>
                  <a:srgbClr val="0000FF"/>
                </a:solidFill>
                <a:latin typeface="黑体" panose="02010609060101010101" pitchFamily="49" charset="-122"/>
                <a:ea typeface="黑体" panose="02010609060101010101" pitchFamily="49" charset="-122"/>
              </a:rPr>
              <a:t>A</a:t>
            </a:r>
            <a:r>
              <a:rPr kumimoji="1" lang="en-US" altLang="zh-CN" sz="2400" b="1">
                <a:solidFill>
                  <a:srgbClr val="0000FF"/>
                </a:solidFill>
                <a:latin typeface="黑体" panose="02010609060101010101" pitchFamily="49" charset="-122"/>
                <a:ea typeface="黑体" panose="02010609060101010101" pitchFamily="49" charset="-122"/>
              </a:rPr>
              <a:t>0</a:t>
            </a:r>
            <a:r>
              <a:rPr kumimoji="1" lang="zh-CN" altLang="en-US" sz="3200" b="1">
                <a:solidFill>
                  <a:srgbClr val="0000FF"/>
                </a:solidFill>
                <a:latin typeface="黑体" panose="02010609060101010101" pitchFamily="49" charset="-122"/>
                <a:ea typeface="黑体" panose="02010609060101010101" pitchFamily="49" charset="-122"/>
              </a:rPr>
              <a:t>的选择</a:t>
            </a:r>
          </a:p>
          <a:p>
            <a:pPr eaLnBrk="1" hangingPunct="1">
              <a:spcBef>
                <a:spcPct val="50000"/>
              </a:spcBef>
            </a:pPr>
            <a:r>
              <a:rPr kumimoji="1" lang="zh-CN" altLang="en-US" sz="2800" b="1">
                <a:latin typeface="黑体" panose="02010609060101010101" pitchFamily="49" charset="-122"/>
                <a:ea typeface="黑体" panose="02010609060101010101" pitchFamily="49" charset="-122"/>
              </a:rPr>
              <a:t>    三相四线制系统的中性线，要通过系统的</a:t>
            </a:r>
            <a:r>
              <a:rPr kumimoji="1" lang="zh-CN" altLang="en-US" sz="2800" b="1">
                <a:solidFill>
                  <a:srgbClr val="006600"/>
                </a:solidFill>
                <a:latin typeface="黑体" panose="02010609060101010101" pitchFamily="49" charset="-122"/>
                <a:ea typeface="黑体" panose="02010609060101010101" pitchFamily="49" charset="-122"/>
              </a:rPr>
              <a:t>不平衡电流和零序电流</a:t>
            </a:r>
            <a:r>
              <a:rPr kumimoji="1" lang="zh-CN" altLang="en-US" sz="2800" b="1">
                <a:latin typeface="黑体" panose="02010609060101010101" pitchFamily="49" charset="-122"/>
                <a:ea typeface="黑体" panose="02010609060101010101" pitchFamily="49" charset="-122"/>
              </a:rPr>
              <a:t>；</a:t>
            </a:r>
          </a:p>
          <a:p>
            <a:pPr eaLnBrk="1" hangingPunct="1">
              <a:spcBef>
                <a:spcPct val="50000"/>
              </a:spcBef>
            </a:pPr>
            <a:r>
              <a:rPr kumimoji="1" lang="zh-CN" altLang="en-US" sz="2800" b="1">
                <a:latin typeface="黑体" panose="02010609060101010101" pitchFamily="49" charset="-122"/>
                <a:ea typeface="黑体" panose="02010609060101010101" pitchFamily="49" charset="-122"/>
              </a:rPr>
              <a:t>    故中性线的允许截流量，应</a:t>
            </a:r>
            <a:r>
              <a:rPr kumimoji="1" lang="zh-CN" altLang="en-US" sz="2800" b="1">
                <a:solidFill>
                  <a:srgbClr val="FF3300"/>
                </a:solidFill>
                <a:latin typeface="黑体" panose="02010609060101010101" pitchFamily="49" charset="-122"/>
                <a:ea typeface="黑体" panose="02010609060101010101" pitchFamily="49" charset="-122"/>
              </a:rPr>
              <a:t>不小于三相系统的最大不平衡电流，还应考虑谐波电流的影响。</a:t>
            </a:r>
          </a:p>
        </p:txBody>
      </p:sp>
      <p:sp>
        <p:nvSpPr>
          <p:cNvPr id="73732" name="TextBox 3">
            <a:extLst>
              <a:ext uri="{FF2B5EF4-FFF2-40B4-BE49-F238E27FC236}">
                <a16:creationId xmlns:a16="http://schemas.microsoft.com/office/drawing/2014/main" id="{770AAA07-2A85-434D-933E-E077401CC208}"/>
              </a:ext>
            </a:extLst>
          </p:cNvPr>
          <p:cNvSpPr txBox="1">
            <a:spLocks noChangeArrowheads="1"/>
          </p:cNvSpPr>
          <p:nvPr/>
        </p:nvSpPr>
        <p:spPr bwMode="auto">
          <a:xfrm>
            <a:off x="323850" y="4149725"/>
            <a:ext cx="82804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1600">
                <a:latin typeface="楷体" panose="02010609060101010101" pitchFamily="49" charset="-122"/>
                <a:ea typeface="楷体" panose="02010609060101010101" pitchFamily="49" charset="-122"/>
              </a:rPr>
              <a:t>在三相四线电路中，三相电流的相量和等于零，即</a:t>
            </a:r>
            <a:r>
              <a:rPr lang="en-US" altLang="zh-CN" sz="1600">
                <a:latin typeface="楷体" panose="02010609060101010101" pitchFamily="49" charset="-122"/>
                <a:ea typeface="楷体" panose="02010609060101010101" pitchFamily="49" charset="-122"/>
              </a:rPr>
              <a:t>Ia+Ib+Ic=0</a:t>
            </a:r>
            <a:r>
              <a:rPr lang="zh-CN" altLang="en-US" sz="1600">
                <a:latin typeface="楷体" panose="02010609060101010101" pitchFamily="49" charset="-122"/>
                <a:ea typeface="楷体" panose="02010609060101010101" pitchFamily="49" charset="-122"/>
              </a:rPr>
              <a:t>。如果在三相四线中接入一个电流互感器，这时感应电流为零。当电路中发生触电或漏电故障时，回路中有漏电电流流过，这时穿过互感器的三相电流相量和不等零，其相量和为：</a:t>
            </a:r>
            <a:r>
              <a:rPr lang="en-US" altLang="zh-CN" sz="1600">
                <a:latin typeface="楷体" panose="02010609060101010101" pitchFamily="49" charset="-122"/>
                <a:ea typeface="楷体" panose="02010609060101010101" pitchFamily="49" charset="-122"/>
              </a:rPr>
              <a:t>Ia+Ib+Ic=I(</a:t>
            </a:r>
            <a:r>
              <a:rPr lang="zh-CN" altLang="en-US" sz="1600">
                <a:latin typeface="楷体" panose="02010609060101010101" pitchFamily="49" charset="-122"/>
                <a:ea typeface="楷体" panose="02010609060101010101" pitchFamily="49" charset="-122"/>
              </a:rPr>
              <a:t>漏电电流）。这样互感器二次线圈中就有一个感应电压，此电压加于检测部分的电子放大电路，与保护区装置预定动作电流值相比较，如大于动作电流，即使灵敏继电器动作，作用于执行元件跳闸。这里所接的互感器称为零序电流互感器，三相电流的相量和不等于零，所产生的电流即为零序电流。</a:t>
            </a:r>
            <a:endParaRPr lang="en-US" altLang="zh-CN" sz="1600">
              <a:latin typeface="楷体" panose="02010609060101010101" pitchFamily="49" charset="-122"/>
              <a:ea typeface="楷体" panose="02010609060101010101" pitchFamily="49" charset="-122"/>
            </a:endParaRPr>
          </a:p>
          <a:p>
            <a:pPr eaLnBrk="1" hangingPunct="1"/>
            <a:endParaRPr lang="en-US" altLang="zh-CN" sz="1600">
              <a:latin typeface="楷体" panose="02010609060101010101" pitchFamily="49" charset="-122"/>
              <a:ea typeface="楷体" panose="02010609060101010101" pitchFamily="49" charset="-122"/>
            </a:endParaRPr>
          </a:p>
          <a:p>
            <a:pPr eaLnBrk="1" hangingPunct="1"/>
            <a:r>
              <a:rPr lang="en-US" altLang="zh-CN" sz="1200">
                <a:latin typeface="楷体" panose="02010609060101010101" pitchFamily="49" charset="-122"/>
                <a:ea typeface="楷体" panose="02010609060101010101" pitchFamily="49" charset="-122"/>
              </a:rPr>
              <a:t>1</a:t>
            </a:r>
            <a:r>
              <a:rPr lang="zh-CN" altLang="en-US" sz="1200">
                <a:latin typeface="楷体" panose="02010609060101010101" pitchFamily="49" charset="-122"/>
                <a:ea typeface="楷体" panose="02010609060101010101" pitchFamily="49" charset="-122"/>
              </a:rPr>
              <a:t>、无论是纵向故障、横向故障，还是正常时和异常时的不对称，都有零序电压的产生；</a:t>
            </a:r>
          </a:p>
          <a:p>
            <a:pPr eaLnBrk="1" hangingPunct="1"/>
            <a:r>
              <a:rPr lang="en-US" altLang="zh-CN" sz="1200">
                <a:latin typeface="楷体" panose="02010609060101010101" pitchFamily="49" charset="-122"/>
                <a:ea typeface="楷体" panose="02010609060101010101" pitchFamily="49" charset="-122"/>
              </a:rPr>
              <a:t>2</a:t>
            </a:r>
            <a:r>
              <a:rPr lang="zh-CN" altLang="en-US" sz="1200">
                <a:latin typeface="楷体" panose="02010609060101010101" pitchFamily="49" charset="-122"/>
                <a:ea typeface="楷体" panose="02010609060101010101" pitchFamily="49" charset="-122"/>
              </a:rPr>
              <a:t>、零序电流有通路。</a:t>
            </a:r>
          </a:p>
          <a:p>
            <a:pPr eaLnBrk="1" hangingPunct="1"/>
            <a:r>
              <a:rPr lang="zh-CN" altLang="en-US" sz="1200">
                <a:latin typeface="楷体" panose="02010609060101010101" pitchFamily="49" charset="-122"/>
                <a:ea typeface="楷体" panose="02010609060101010101" pitchFamily="49" charset="-122"/>
              </a:rPr>
              <a:t>以上两个条件缺一不可。</a:t>
            </a:r>
            <a:endParaRPr lang="zh-CN" altLang="en-US" sz="1600">
              <a:latin typeface="楷体" panose="02010609060101010101" pitchFamily="49" charset="-122"/>
              <a:ea typeface="楷体" panose="02010609060101010101" pitchFamily="49"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C6E9C589-6364-4603-9EC2-A8A59B8E3769}"/>
              </a:ext>
            </a:extLst>
          </p:cNvPr>
          <p:cNvSpPr>
            <a:spLocks noGrp="1" noChangeArrowheads="1"/>
          </p:cNvSpPr>
          <p:nvPr>
            <p:ph type="title"/>
          </p:nvPr>
        </p:nvSpPr>
        <p:spPr>
          <a:xfrm>
            <a:off x="395288" y="549275"/>
            <a:ext cx="5338762" cy="762000"/>
          </a:xfrm>
        </p:spPr>
        <p:txBody>
          <a:bodyPr/>
          <a:lstStyle/>
          <a:p>
            <a:pPr algn="l" eaLnBrk="1" hangingPunct="1"/>
            <a:r>
              <a:rPr kumimoji="1" lang="en-US" altLang="zh-CN" sz="2800" b="1">
                <a:solidFill>
                  <a:srgbClr val="0000FF"/>
                </a:solidFill>
                <a:latin typeface="黑体" panose="02010609060101010101" pitchFamily="49" charset="-122"/>
                <a:ea typeface="黑体" panose="02010609060101010101" pitchFamily="49" charset="-122"/>
              </a:rPr>
              <a:t>1</a:t>
            </a:r>
            <a:r>
              <a:rPr kumimoji="1" lang="zh-CN" altLang="en-US" sz="2800" b="1">
                <a:solidFill>
                  <a:srgbClr val="0000FF"/>
                </a:solidFill>
                <a:latin typeface="黑体" panose="02010609060101010101" pitchFamily="49" charset="-122"/>
                <a:ea typeface="黑体" panose="02010609060101010101" pitchFamily="49" charset="-122"/>
              </a:rPr>
              <a:t>、中性线（</a:t>
            </a:r>
            <a:r>
              <a:rPr kumimoji="1" lang="en-US" altLang="zh-CN" sz="2800" b="1">
                <a:solidFill>
                  <a:srgbClr val="0000FF"/>
                </a:solidFill>
                <a:latin typeface="黑体" panose="02010609060101010101" pitchFamily="49" charset="-122"/>
                <a:ea typeface="黑体" panose="02010609060101010101" pitchFamily="49" charset="-122"/>
              </a:rPr>
              <a:t>N</a:t>
            </a:r>
            <a:r>
              <a:rPr kumimoji="1" lang="zh-CN" altLang="en-US" sz="2800" b="1">
                <a:solidFill>
                  <a:srgbClr val="0000FF"/>
                </a:solidFill>
                <a:latin typeface="黑体" panose="02010609060101010101" pitchFamily="49" charset="-122"/>
                <a:ea typeface="黑体" panose="02010609060101010101" pitchFamily="49" charset="-122"/>
              </a:rPr>
              <a:t>线）截面</a:t>
            </a:r>
            <a:r>
              <a:rPr kumimoji="1" lang="en-US" altLang="zh-CN" sz="3200" b="1">
                <a:solidFill>
                  <a:srgbClr val="0000FF"/>
                </a:solidFill>
                <a:latin typeface="黑体" panose="02010609060101010101" pitchFamily="49" charset="-122"/>
                <a:ea typeface="黑体" panose="02010609060101010101" pitchFamily="49" charset="-122"/>
              </a:rPr>
              <a:t>A</a:t>
            </a:r>
            <a:r>
              <a:rPr kumimoji="1" lang="en-US" altLang="zh-CN" sz="2400" b="1">
                <a:solidFill>
                  <a:srgbClr val="0000FF"/>
                </a:solidFill>
                <a:latin typeface="黑体" panose="02010609060101010101" pitchFamily="49" charset="-122"/>
                <a:ea typeface="黑体" panose="02010609060101010101" pitchFamily="49" charset="-122"/>
              </a:rPr>
              <a:t>0</a:t>
            </a:r>
            <a:r>
              <a:rPr kumimoji="1" lang="zh-CN" altLang="en-US" sz="2800" b="1">
                <a:solidFill>
                  <a:srgbClr val="0000FF"/>
                </a:solidFill>
                <a:latin typeface="黑体" panose="02010609060101010101" pitchFamily="49" charset="-122"/>
                <a:ea typeface="黑体" panose="02010609060101010101" pitchFamily="49" charset="-122"/>
              </a:rPr>
              <a:t>的选择</a:t>
            </a:r>
          </a:p>
        </p:txBody>
      </p:sp>
      <p:sp>
        <p:nvSpPr>
          <p:cNvPr id="229379" name="Rectangle 3">
            <a:extLst>
              <a:ext uri="{FF2B5EF4-FFF2-40B4-BE49-F238E27FC236}">
                <a16:creationId xmlns:a16="http://schemas.microsoft.com/office/drawing/2014/main" id="{9E3FF1DD-611E-4A66-9270-5357CFC856C1}"/>
              </a:ext>
            </a:extLst>
          </p:cNvPr>
          <p:cNvSpPr>
            <a:spLocks noGrp="1" noChangeArrowheads="1"/>
          </p:cNvSpPr>
          <p:nvPr>
            <p:ph type="body" idx="1"/>
          </p:nvPr>
        </p:nvSpPr>
        <p:spPr>
          <a:xfrm>
            <a:off x="395288" y="1341438"/>
            <a:ext cx="8496300" cy="4321175"/>
          </a:xfrm>
        </p:spPr>
        <p:txBody>
          <a:bodyPr/>
          <a:lstStyle/>
          <a:p>
            <a:pPr eaLnBrk="1" hangingPunct="1">
              <a:lnSpc>
                <a:spcPct val="90000"/>
              </a:lnSpc>
            </a:pPr>
            <a:r>
              <a:rPr kumimoji="1" lang="zh-CN" altLang="en-US" sz="2800" b="1">
                <a:solidFill>
                  <a:srgbClr val="FF3300"/>
                </a:solidFill>
                <a:latin typeface="黑体" panose="02010609060101010101" pitchFamily="49" charset="-122"/>
                <a:ea typeface="黑体" panose="02010609060101010101" pitchFamily="49" charset="-122"/>
              </a:rPr>
              <a:t>一般三相四线制</a:t>
            </a:r>
            <a:r>
              <a:rPr kumimoji="1" lang="zh-CN" altLang="en-US" sz="2800" b="1">
                <a:latin typeface="黑体" panose="02010609060101010101" pitchFamily="49" charset="-122"/>
                <a:ea typeface="黑体" panose="02010609060101010101" pitchFamily="49" charset="-122"/>
              </a:rPr>
              <a:t>线路的</a:t>
            </a:r>
            <a:r>
              <a:rPr kumimoji="1" lang="zh-CN" altLang="en-US" sz="2800" b="1">
                <a:solidFill>
                  <a:srgbClr val="FF3300"/>
                </a:solidFill>
                <a:latin typeface="黑体" panose="02010609060101010101" pitchFamily="49" charset="-122"/>
                <a:ea typeface="黑体" panose="02010609060101010101" pitchFamily="49" charset="-122"/>
              </a:rPr>
              <a:t>中性线截面</a:t>
            </a:r>
            <a:r>
              <a:rPr kumimoji="1" lang="en-US" altLang="zh-CN" sz="2800" b="1">
                <a:solidFill>
                  <a:srgbClr val="FF3300"/>
                </a:solidFill>
                <a:latin typeface="黑体" panose="02010609060101010101" pitchFamily="49" charset="-122"/>
                <a:ea typeface="黑体" panose="02010609060101010101" pitchFamily="49" charset="-122"/>
              </a:rPr>
              <a:t>A</a:t>
            </a:r>
            <a:r>
              <a:rPr kumimoji="1" lang="en-US" altLang="zh-CN" sz="2800" b="1" baseline="-25000">
                <a:solidFill>
                  <a:srgbClr val="FF3300"/>
                </a:solidFill>
                <a:latin typeface="黑体" panose="02010609060101010101" pitchFamily="49" charset="-122"/>
                <a:ea typeface="黑体" panose="02010609060101010101" pitchFamily="49" charset="-122"/>
              </a:rPr>
              <a:t>0</a:t>
            </a:r>
            <a:r>
              <a:rPr kumimoji="1" lang="zh-CN" altLang="en-US" sz="2800" b="1">
                <a:latin typeface="黑体" panose="02010609060101010101" pitchFamily="49" charset="-122"/>
                <a:ea typeface="黑体" panose="02010609060101010101" pitchFamily="49" charset="-122"/>
              </a:rPr>
              <a:t>：</a:t>
            </a:r>
          </a:p>
          <a:p>
            <a:pPr eaLnBrk="1" hangingPunct="1">
              <a:lnSpc>
                <a:spcPct val="90000"/>
              </a:lnSpc>
              <a:buFontTx/>
              <a:buNone/>
            </a:pPr>
            <a:r>
              <a:rPr kumimoji="1" lang="zh-CN" altLang="en-US" sz="2800" b="1">
                <a:latin typeface="黑体" panose="02010609060101010101" pitchFamily="49" charset="-122"/>
                <a:ea typeface="黑体" panose="02010609060101010101" pitchFamily="49" charset="-122"/>
              </a:rPr>
              <a:t>  应不小于</a:t>
            </a:r>
            <a:r>
              <a:rPr kumimoji="1" lang="zh-CN" altLang="en-US" sz="2800" b="1">
                <a:solidFill>
                  <a:srgbClr val="FF3300"/>
                </a:solidFill>
                <a:latin typeface="黑体" panose="02010609060101010101" pitchFamily="49" charset="-122"/>
                <a:ea typeface="黑体" panose="02010609060101010101" pitchFamily="49" charset="-122"/>
              </a:rPr>
              <a:t>相线截面</a:t>
            </a:r>
            <a:r>
              <a:rPr kumimoji="1" lang="en-US" altLang="zh-CN" sz="2800" b="1">
                <a:solidFill>
                  <a:srgbClr val="FF3300"/>
                </a:solidFill>
                <a:latin typeface="黑体" panose="02010609060101010101" pitchFamily="49" charset="-122"/>
                <a:ea typeface="黑体" panose="02010609060101010101" pitchFamily="49" charset="-122"/>
              </a:rPr>
              <a:t>A</a:t>
            </a:r>
            <a:r>
              <a:rPr kumimoji="1" lang="en-US" altLang="zh-CN" sz="2800" b="1">
                <a:solidFill>
                  <a:srgbClr val="FF3300"/>
                </a:solidFill>
                <a:latin typeface="黑体" panose="02010609060101010101" pitchFamily="49" charset="-122"/>
                <a:ea typeface="黑体" panose="02010609060101010101" pitchFamily="49" charset="-122"/>
                <a:sym typeface="Symbol" panose="05050102010706020507" pitchFamily="18" charset="2"/>
              </a:rPr>
              <a:t></a:t>
            </a:r>
            <a:r>
              <a:rPr kumimoji="1" lang="zh-CN" altLang="en-US" sz="2800" b="1">
                <a:latin typeface="黑体" panose="02010609060101010101" pitchFamily="49" charset="-122"/>
                <a:ea typeface="黑体" panose="02010609060101010101" pitchFamily="49" charset="-122"/>
              </a:rPr>
              <a:t>的</a:t>
            </a:r>
            <a:r>
              <a:rPr kumimoji="1" lang="en-US" altLang="zh-CN" sz="2800" b="1">
                <a:latin typeface="黑体" panose="02010609060101010101" pitchFamily="49" charset="-122"/>
                <a:ea typeface="黑体" panose="02010609060101010101" pitchFamily="49" charset="-122"/>
              </a:rPr>
              <a:t>50%</a:t>
            </a:r>
            <a:r>
              <a:rPr kumimoji="1" lang="zh-CN" altLang="en-US" sz="2800" b="1">
                <a:latin typeface="黑体" panose="02010609060101010101" pitchFamily="49" charset="-122"/>
                <a:ea typeface="黑体" panose="02010609060101010101" pitchFamily="49" charset="-122"/>
              </a:rPr>
              <a:t>，即　</a:t>
            </a:r>
            <a:r>
              <a:rPr kumimoji="1" lang="en-US" altLang="zh-CN" sz="2800" b="1">
                <a:solidFill>
                  <a:srgbClr val="FF3300"/>
                </a:solidFill>
                <a:latin typeface="黑体" panose="02010609060101010101" pitchFamily="49" charset="-122"/>
                <a:ea typeface="黑体" panose="02010609060101010101" pitchFamily="49" charset="-122"/>
              </a:rPr>
              <a:t>A</a:t>
            </a:r>
            <a:r>
              <a:rPr kumimoji="1" lang="en-US" altLang="zh-CN" sz="2800" b="1" baseline="-25000">
                <a:solidFill>
                  <a:srgbClr val="FF3300"/>
                </a:solidFill>
                <a:latin typeface="黑体" panose="02010609060101010101" pitchFamily="49" charset="-122"/>
                <a:ea typeface="黑体" panose="02010609060101010101" pitchFamily="49" charset="-122"/>
              </a:rPr>
              <a:t>0</a:t>
            </a:r>
            <a:r>
              <a:rPr kumimoji="1" lang="en-US" altLang="zh-CN" sz="2800" b="1">
                <a:solidFill>
                  <a:srgbClr val="FF3300"/>
                </a:solidFill>
                <a:latin typeface="黑体" panose="02010609060101010101" pitchFamily="49" charset="-122"/>
                <a:ea typeface="黑体" panose="02010609060101010101" pitchFamily="49" charset="-122"/>
              </a:rPr>
              <a:t> </a:t>
            </a:r>
            <a:r>
              <a:rPr kumimoji="1" lang="en-US" altLang="zh-CN" sz="2800" b="1">
                <a:solidFill>
                  <a:srgbClr val="FF3300"/>
                </a:solidFill>
                <a:latin typeface="黑体" panose="02010609060101010101" pitchFamily="49" charset="-122"/>
                <a:ea typeface="黑体" panose="02010609060101010101" pitchFamily="49" charset="-122"/>
                <a:sym typeface="Symbol" panose="05050102010706020507" pitchFamily="18" charset="2"/>
              </a:rPr>
              <a:t> 0.5</a:t>
            </a:r>
            <a:r>
              <a:rPr kumimoji="1" lang="en-US" altLang="zh-CN" sz="2800" b="1">
                <a:solidFill>
                  <a:srgbClr val="FF3300"/>
                </a:solidFill>
                <a:latin typeface="黑体" panose="02010609060101010101" pitchFamily="49" charset="-122"/>
                <a:ea typeface="黑体" panose="02010609060101010101" pitchFamily="49" charset="-122"/>
              </a:rPr>
              <a:t>A</a:t>
            </a:r>
            <a:r>
              <a:rPr kumimoji="1" lang="en-US" altLang="zh-CN" sz="2800" b="1">
                <a:solidFill>
                  <a:srgbClr val="FF3300"/>
                </a:solidFill>
                <a:latin typeface="黑体" panose="02010609060101010101" pitchFamily="49" charset="-122"/>
                <a:ea typeface="黑体" panose="02010609060101010101" pitchFamily="49" charset="-122"/>
                <a:sym typeface="Symbol" panose="05050102010706020507" pitchFamily="18" charset="2"/>
              </a:rPr>
              <a:t></a:t>
            </a:r>
          </a:p>
          <a:p>
            <a:pPr eaLnBrk="1" hangingPunct="1">
              <a:lnSpc>
                <a:spcPct val="90000"/>
              </a:lnSpc>
            </a:pPr>
            <a:endParaRPr kumimoji="1" lang="en-US" altLang="zh-CN" sz="1200" b="1">
              <a:solidFill>
                <a:srgbClr val="FF3300"/>
              </a:solidFill>
              <a:latin typeface="黑体" panose="02010609060101010101" pitchFamily="49" charset="-122"/>
              <a:ea typeface="黑体" panose="02010609060101010101" pitchFamily="49" charset="-122"/>
              <a:sym typeface="Symbol" panose="05050102010706020507" pitchFamily="18" charset="2"/>
            </a:endParaRPr>
          </a:p>
          <a:p>
            <a:pPr eaLnBrk="1" hangingPunct="1"/>
            <a:r>
              <a:rPr kumimoji="1" lang="zh-CN" altLang="en-US" sz="2800" b="1">
                <a:latin typeface="黑体" panose="02010609060101010101" pitchFamily="49" charset="-122"/>
                <a:ea typeface="黑体" panose="02010609060101010101" pitchFamily="49" charset="-122"/>
              </a:rPr>
              <a:t>两相三线制及单相线路（单相二线）的</a:t>
            </a:r>
            <a:r>
              <a:rPr kumimoji="1" lang="en-US" altLang="zh-CN" sz="2800" b="1">
                <a:latin typeface="黑体" panose="02010609060101010101" pitchFamily="49" charset="-122"/>
                <a:ea typeface="黑体" panose="02010609060101010101" pitchFamily="49" charset="-122"/>
              </a:rPr>
              <a:t>A</a:t>
            </a:r>
            <a:r>
              <a:rPr kumimoji="1" lang="en-US" altLang="zh-CN" sz="2800" b="1" baseline="-25000">
                <a:latin typeface="黑体" panose="02010609060101010101" pitchFamily="49" charset="-122"/>
                <a:ea typeface="黑体" panose="02010609060101010101" pitchFamily="49" charset="-122"/>
              </a:rPr>
              <a:t>0</a:t>
            </a:r>
            <a:r>
              <a:rPr kumimoji="1" lang="zh-CN" altLang="en-US" sz="2800" b="1">
                <a:latin typeface="黑体" panose="02010609060101010101" pitchFamily="49" charset="-122"/>
                <a:ea typeface="黑体" panose="02010609060101010101" pitchFamily="49" charset="-122"/>
              </a:rPr>
              <a:t>：</a:t>
            </a:r>
          </a:p>
          <a:p>
            <a:pPr eaLnBrk="1" hangingPunct="1">
              <a:buFontTx/>
              <a:buNone/>
            </a:pPr>
            <a:r>
              <a:rPr kumimoji="1" lang="zh-CN" altLang="en-US" sz="2800" b="1">
                <a:latin typeface="黑体" panose="02010609060101010101" pitchFamily="49" charset="-122"/>
                <a:ea typeface="黑体" panose="02010609060101010101" pitchFamily="49" charset="-122"/>
              </a:rPr>
              <a:t>  因中性线与相线电流相等，故其</a:t>
            </a:r>
            <a:r>
              <a:rPr kumimoji="1" lang="zh-CN" altLang="en-US" sz="2800" b="1">
                <a:solidFill>
                  <a:srgbClr val="FF3300"/>
                </a:solidFill>
                <a:latin typeface="黑体" panose="02010609060101010101" pitchFamily="49" charset="-122"/>
                <a:ea typeface="黑体" panose="02010609060101010101" pitchFamily="49" charset="-122"/>
              </a:rPr>
              <a:t>中性线截面</a:t>
            </a:r>
            <a:r>
              <a:rPr kumimoji="1" lang="en-US" altLang="zh-CN" sz="2800" b="1">
                <a:solidFill>
                  <a:srgbClr val="FF3300"/>
                </a:solidFill>
                <a:latin typeface="黑体" panose="02010609060101010101" pitchFamily="49" charset="-122"/>
                <a:ea typeface="黑体" panose="02010609060101010101" pitchFamily="49" charset="-122"/>
              </a:rPr>
              <a:t>A</a:t>
            </a:r>
            <a:r>
              <a:rPr kumimoji="1" lang="en-US" altLang="zh-CN" sz="2800" b="1" baseline="-25000">
                <a:solidFill>
                  <a:srgbClr val="FF3300"/>
                </a:solidFill>
                <a:latin typeface="黑体" panose="02010609060101010101" pitchFamily="49" charset="-122"/>
                <a:ea typeface="黑体" panose="02010609060101010101" pitchFamily="49" charset="-122"/>
              </a:rPr>
              <a:t>0</a:t>
            </a:r>
            <a:r>
              <a:rPr kumimoji="1" lang="zh-CN" altLang="en-US" sz="2800" b="1">
                <a:latin typeface="黑体" panose="02010609060101010101" pitchFamily="49" charset="-122"/>
                <a:ea typeface="黑体" panose="02010609060101010101" pitchFamily="49" charset="-122"/>
              </a:rPr>
              <a:t>应与</a:t>
            </a:r>
            <a:r>
              <a:rPr kumimoji="1" lang="zh-CN" altLang="en-US" sz="2800" b="1">
                <a:solidFill>
                  <a:srgbClr val="FF3300"/>
                </a:solidFill>
                <a:latin typeface="黑体" panose="02010609060101010101" pitchFamily="49" charset="-122"/>
                <a:ea typeface="黑体" panose="02010609060101010101" pitchFamily="49" charset="-122"/>
              </a:rPr>
              <a:t>相线截面</a:t>
            </a:r>
            <a:r>
              <a:rPr kumimoji="1" lang="en-US" altLang="zh-CN" sz="2800" b="1">
                <a:solidFill>
                  <a:srgbClr val="FF3300"/>
                </a:solidFill>
                <a:latin typeface="黑体" panose="02010609060101010101" pitchFamily="49" charset="-122"/>
                <a:ea typeface="黑体" panose="02010609060101010101" pitchFamily="49" charset="-122"/>
              </a:rPr>
              <a:t>A</a:t>
            </a:r>
            <a:r>
              <a:rPr kumimoji="1" lang="en-US" altLang="zh-CN" sz="2800" b="1">
                <a:solidFill>
                  <a:srgbClr val="FF3300"/>
                </a:solidFill>
                <a:latin typeface="黑体" panose="02010609060101010101" pitchFamily="49" charset="-122"/>
                <a:ea typeface="黑体" panose="02010609060101010101" pitchFamily="49" charset="-122"/>
                <a:sym typeface="Symbol" panose="05050102010706020507" pitchFamily="18" charset="2"/>
              </a:rPr>
              <a:t></a:t>
            </a:r>
            <a:r>
              <a:rPr kumimoji="1" lang="zh-CN" altLang="en-US" sz="2800" b="1">
                <a:latin typeface="黑体" panose="02010609060101010101" pitchFamily="49" charset="-122"/>
                <a:ea typeface="黑体" panose="02010609060101010101" pitchFamily="49" charset="-122"/>
              </a:rPr>
              <a:t>相同，即　</a:t>
            </a:r>
            <a:r>
              <a:rPr kumimoji="1" lang="en-US" altLang="zh-CN" sz="2800" b="1">
                <a:solidFill>
                  <a:srgbClr val="FF3300"/>
                </a:solidFill>
                <a:latin typeface="黑体" panose="02010609060101010101" pitchFamily="49" charset="-122"/>
                <a:ea typeface="黑体" panose="02010609060101010101" pitchFamily="49" charset="-122"/>
              </a:rPr>
              <a:t>A</a:t>
            </a:r>
            <a:r>
              <a:rPr kumimoji="1" lang="en-US" altLang="zh-CN" sz="2800" b="1" baseline="-25000">
                <a:solidFill>
                  <a:srgbClr val="FF3300"/>
                </a:solidFill>
                <a:latin typeface="黑体" panose="02010609060101010101" pitchFamily="49" charset="-122"/>
                <a:ea typeface="黑体" panose="02010609060101010101" pitchFamily="49" charset="-122"/>
              </a:rPr>
              <a:t>0</a:t>
            </a:r>
            <a:r>
              <a:rPr kumimoji="1" lang="en-US" altLang="zh-CN" sz="2800" b="1">
                <a:solidFill>
                  <a:srgbClr val="FF3300"/>
                </a:solidFill>
                <a:latin typeface="黑体" panose="02010609060101010101" pitchFamily="49" charset="-122"/>
                <a:ea typeface="黑体" panose="02010609060101010101" pitchFamily="49" charset="-122"/>
              </a:rPr>
              <a:t> </a:t>
            </a:r>
            <a:r>
              <a:rPr kumimoji="1" lang="zh-CN" altLang="en-US" sz="2800" b="1">
                <a:solidFill>
                  <a:srgbClr val="FF3300"/>
                </a:solidFill>
                <a:latin typeface="黑体" panose="02010609060101010101" pitchFamily="49" charset="-122"/>
                <a:ea typeface="黑体" panose="02010609060101010101" pitchFamily="49" charset="-122"/>
                <a:sym typeface="Symbol" panose="05050102010706020507" pitchFamily="18" charset="2"/>
              </a:rPr>
              <a:t>＝ </a:t>
            </a:r>
            <a:r>
              <a:rPr kumimoji="1" lang="en-US" altLang="zh-CN" sz="2800" b="1">
                <a:solidFill>
                  <a:srgbClr val="FF3300"/>
                </a:solidFill>
                <a:latin typeface="黑体" panose="02010609060101010101" pitchFamily="49" charset="-122"/>
                <a:ea typeface="黑体" panose="02010609060101010101" pitchFamily="49" charset="-122"/>
              </a:rPr>
              <a:t>A</a:t>
            </a:r>
            <a:r>
              <a:rPr kumimoji="1" lang="en-US" altLang="zh-CN" sz="2800" b="1">
                <a:solidFill>
                  <a:srgbClr val="FF3300"/>
                </a:solidFill>
                <a:latin typeface="黑体" panose="02010609060101010101" pitchFamily="49" charset="-122"/>
                <a:ea typeface="黑体" panose="02010609060101010101" pitchFamily="49" charset="-122"/>
                <a:sym typeface="Symbol" panose="05050102010706020507" pitchFamily="18" charset="2"/>
              </a:rPr>
              <a:t></a:t>
            </a:r>
          </a:p>
          <a:p>
            <a:pPr eaLnBrk="1" hangingPunct="1">
              <a:lnSpc>
                <a:spcPct val="90000"/>
              </a:lnSpc>
            </a:pPr>
            <a:endParaRPr kumimoji="1" lang="en-US" altLang="zh-CN" sz="1800" b="1">
              <a:solidFill>
                <a:srgbClr val="FF3300"/>
              </a:solidFill>
              <a:latin typeface="黑体" panose="02010609060101010101" pitchFamily="49" charset="-122"/>
              <a:ea typeface="黑体" panose="02010609060101010101" pitchFamily="49" charset="-122"/>
              <a:sym typeface="Symbol" panose="05050102010706020507" pitchFamily="18" charset="2"/>
            </a:endParaRPr>
          </a:p>
          <a:p>
            <a:pPr eaLnBrk="1" hangingPunct="1"/>
            <a:r>
              <a:rPr kumimoji="1" lang="zh-CN" altLang="en-US" sz="2800" b="1">
                <a:solidFill>
                  <a:srgbClr val="FF3300"/>
                </a:solidFill>
                <a:latin typeface="黑体" panose="02010609060101010101" pitchFamily="49" charset="-122"/>
                <a:ea typeface="黑体" panose="02010609060101010101" pitchFamily="49" charset="-122"/>
              </a:rPr>
              <a:t>三次谐波电流突出的三相四线制</a:t>
            </a:r>
            <a:r>
              <a:rPr kumimoji="1" lang="zh-CN" altLang="en-US" sz="2800" b="1">
                <a:latin typeface="黑体" panose="02010609060101010101" pitchFamily="49" charset="-122"/>
                <a:ea typeface="黑体" panose="02010609060101010101" pitchFamily="49" charset="-122"/>
              </a:rPr>
              <a:t>线路的</a:t>
            </a:r>
            <a:r>
              <a:rPr kumimoji="1" lang="en-US" altLang="zh-CN" sz="2800" b="1">
                <a:latin typeface="黑体" panose="02010609060101010101" pitchFamily="49" charset="-122"/>
                <a:ea typeface="黑体" panose="02010609060101010101" pitchFamily="49" charset="-122"/>
              </a:rPr>
              <a:t>A</a:t>
            </a:r>
            <a:r>
              <a:rPr kumimoji="1" lang="en-US" altLang="zh-CN" sz="2800" b="1" baseline="-25000">
                <a:latin typeface="黑体" panose="02010609060101010101" pitchFamily="49" charset="-122"/>
                <a:ea typeface="黑体" panose="02010609060101010101" pitchFamily="49" charset="-122"/>
              </a:rPr>
              <a:t>0</a:t>
            </a:r>
            <a:r>
              <a:rPr kumimoji="1" lang="zh-CN" altLang="en-US" sz="2800" b="1">
                <a:latin typeface="黑体" panose="02010609060101010101" pitchFamily="49" charset="-122"/>
                <a:ea typeface="黑体" panose="02010609060101010101" pitchFamily="49" charset="-122"/>
              </a:rPr>
              <a:t>：</a:t>
            </a:r>
          </a:p>
          <a:p>
            <a:pPr eaLnBrk="1" hangingPunct="1">
              <a:buFontTx/>
              <a:buNone/>
            </a:pPr>
            <a:r>
              <a:rPr kumimoji="1" lang="zh-CN" altLang="en-US" sz="2800" b="1">
                <a:latin typeface="黑体" panose="02010609060101010101" pitchFamily="49" charset="-122"/>
                <a:ea typeface="黑体" panose="02010609060101010101" pitchFamily="49" charset="-122"/>
              </a:rPr>
              <a:t>  由于各相的三次谐波电流均通过</a:t>
            </a:r>
            <a:r>
              <a:rPr kumimoji="1" lang="zh-CN" altLang="en-US" sz="2800" b="1">
                <a:solidFill>
                  <a:srgbClr val="FF3300"/>
                </a:solidFill>
                <a:latin typeface="黑体" panose="02010609060101010101" pitchFamily="49" charset="-122"/>
                <a:ea typeface="黑体" panose="02010609060101010101" pitchFamily="49" charset="-122"/>
              </a:rPr>
              <a:t>中性线</a:t>
            </a:r>
            <a:r>
              <a:rPr kumimoji="1" lang="zh-CN" altLang="en-US" sz="2800" b="1">
                <a:latin typeface="黑体" panose="02010609060101010101" pitchFamily="49" charset="-122"/>
                <a:ea typeface="黑体" panose="02010609060101010101" pitchFamily="49" charset="-122"/>
              </a:rPr>
              <a:t>，使其</a:t>
            </a:r>
            <a:r>
              <a:rPr kumimoji="1" lang="zh-CN" altLang="en-US" sz="2800" b="1">
                <a:solidFill>
                  <a:srgbClr val="FF3300"/>
                </a:solidFill>
                <a:latin typeface="黑体" panose="02010609060101010101" pitchFamily="49" charset="-122"/>
                <a:ea typeface="黑体" panose="02010609060101010101" pitchFamily="49" charset="-122"/>
              </a:rPr>
              <a:t>电流可能等于甚至超过相线电流</a:t>
            </a:r>
            <a:r>
              <a:rPr kumimoji="1" lang="zh-CN" altLang="en-US" sz="2800" b="1">
                <a:latin typeface="黑体" panose="02010609060101010101" pitchFamily="49" charset="-122"/>
                <a:ea typeface="黑体" panose="02010609060101010101" pitchFamily="49" charset="-122"/>
              </a:rPr>
              <a:t>，故中性线截面</a:t>
            </a:r>
            <a:r>
              <a:rPr kumimoji="1" lang="en-US" altLang="zh-CN" sz="2800" b="1">
                <a:latin typeface="黑体" panose="02010609060101010101" pitchFamily="49" charset="-122"/>
                <a:ea typeface="黑体" panose="02010609060101010101" pitchFamily="49" charset="-122"/>
              </a:rPr>
              <a:t>A</a:t>
            </a:r>
            <a:r>
              <a:rPr kumimoji="1" lang="en-US" altLang="zh-CN" sz="2800" b="1" baseline="-25000">
                <a:latin typeface="黑体" panose="02010609060101010101" pitchFamily="49" charset="-122"/>
                <a:ea typeface="黑体" panose="02010609060101010101" pitchFamily="49" charset="-122"/>
              </a:rPr>
              <a:t>0</a:t>
            </a:r>
            <a:r>
              <a:rPr kumimoji="1" lang="zh-CN" altLang="en-US" sz="2800" b="1">
                <a:latin typeface="黑体" panose="02010609060101010101" pitchFamily="49" charset="-122"/>
                <a:ea typeface="黑体" panose="02010609060101010101" pitchFamily="49" charset="-122"/>
              </a:rPr>
              <a:t>宜等于或大于相线截面，即　</a:t>
            </a:r>
            <a:r>
              <a:rPr kumimoji="1" lang="en-US" altLang="zh-CN" sz="2800" b="1">
                <a:solidFill>
                  <a:srgbClr val="FF3300"/>
                </a:solidFill>
                <a:latin typeface="黑体" panose="02010609060101010101" pitchFamily="49" charset="-122"/>
                <a:ea typeface="黑体" panose="02010609060101010101" pitchFamily="49" charset="-122"/>
              </a:rPr>
              <a:t>A</a:t>
            </a:r>
            <a:r>
              <a:rPr kumimoji="1" lang="en-US" altLang="zh-CN" sz="2800" b="1" baseline="-25000">
                <a:solidFill>
                  <a:srgbClr val="FF3300"/>
                </a:solidFill>
                <a:latin typeface="黑体" panose="02010609060101010101" pitchFamily="49" charset="-122"/>
                <a:ea typeface="黑体" panose="02010609060101010101" pitchFamily="49" charset="-122"/>
              </a:rPr>
              <a:t>0</a:t>
            </a:r>
            <a:r>
              <a:rPr kumimoji="1" lang="en-US" altLang="zh-CN" sz="2800" b="1">
                <a:solidFill>
                  <a:srgbClr val="FF3300"/>
                </a:solidFill>
                <a:latin typeface="黑体" panose="02010609060101010101" pitchFamily="49" charset="-122"/>
                <a:ea typeface="黑体" panose="02010609060101010101" pitchFamily="49" charset="-122"/>
              </a:rPr>
              <a:t> </a:t>
            </a:r>
            <a:r>
              <a:rPr kumimoji="1" lang="en-US" altLang="zh-CN" sz="2800" b="1">
                <a:solidFill>
                  <a:srgbClr val="FF3300"/>
                </a:solidFill>
                <a:latin typeface="黑体" panose="02010609060101010101" pitchFamily="49" charset="-122"/>
                <a:ea typeface="黑体" panose="02010609060101010101" pitchFamily="49" charset="-122"/>
                <a:sym typeface="Symbol" panose="05050102010706020507" pitchFamily="18" charset="2"/>
              </a:rPr>
              <a:t> </a:t>
            </a:r>
            <a:r>
              <a:rPr kumimoji="1" lang="en-US" altLang="zh-CN" sz="2800" b="1">
                <a:solidFill>
                  <a:srgbClr val="FF3300"/>
                </a:solidFill>
                <a:latin typeface="黑体" panose="02010609060101010101" pitchFamily="49" charset="-122"/>
                <a:ea typeface="黑体" panose="02010609060101010101" pitchFamily="49" charset="-122"/>
              </a:rPr>
              <a:t>A</a:t>
            </a:r>
            <a:r>
              <a:rPr kumimoji="1" lang="en-US" altLang="zh-CN" sz="2800" b="1">
                <a:solidFill>
                  <a:srgbClr val="FF3300"/>
                </a:solidFill>
                <a:latin typeface="黑体" panose="02010609060101010101" pitchFamily="49" charset="-122"/>
                <a:ea typeface="黑体" panose="02010609060101010101" pitchFamily="49" charset="-122"/>
                <a:sym typeface="Symbol" panose="05050102010706020507" pitchFamily="18" charset="2"/>
              </a:rPr>
              <a:t></a:t>
            </a:r>
            <a:endParaRPr lang="en-US" altLang="zh-CN" sz="2800" b="1">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9379">
                                            <p:txEl>
                                              <p:pRg st="0" end="0"/>
                                            </p:txEl>
                                          </p:spTgt>
                                        </p:tgtEl>
                                        <p:attrNameLst>
                                          <p:attrName>style.visibility</p:attrName>
                                        </p:attrNameLst>
                                      </p:cBhvr>
                                      <p:to>
                                        <p:strVal val="visible"/>
                                      </p:to>
                                    </p:set>
                                    <p:animEffect transition="in" filter="blinds(horizontal)">
                                      <p:cBhvr>
                                        <p:cTn id="7" dur="500"/>
                                        <p:tgtEl>
                                          <p:spTgt spid="22937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29379">
                                            <p:txEl>
                                              <p:pRg st="1" end="1"/>
                                            </p:txEl>
                                          </p:spTgt>
                                        </p:tgtEl>
                                        <p:attrNameLst>
                                          <p:attrName>style.visibility</p:attrName>
                                        </p:attrNameLst>
                                      </p:cBhvr>
                                      <p:to>
                                        <p:strVal val="visible"/>
                                      </p:to>
                                    </p:set>
                                    <p:animEffect transition="in" filter="blinds(horizontal)">
                                      <p:cBhvr>
                                        <p:cTn id="10" dur="500"/>
                                        <p:tgtEl>
                                          <p:spTgt spid="22937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29379">
                                            <p:txEl>
                                              <p:pRg st="3" end="3"/>
                                            </p:txEl>
                                          </p:spTgt>
                                        </p:tgtEl>
                                        <p:attrNameLst>
                                          <p:attrName>style.visibility</p:attrName>
                                        </p:attrNameLst>
                                      </p:cBhvr>
                                      <p:to>
                                        <p:strVal val="visible"/>
                                      </p:to>
                                    </p:set>
                                    <p:animEffect transition="in" filter="blinds(horizontal)">
                                      <p:cBhvr>
                                        <p:cTn id="15" dur="500"/>
                                        <p:tgtEl>
                                          <p:spTgt spid="229379">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29379">
                                            <p:txEl>
                                              <p:pRg st="4" end="4"/>
                                            </p:txEl>
                                          </p:spTgt>
                                        </p:tgtEl>
                                        <p:attrNameLst>
                                          <p:attrName>style.visibility</p:attrName>
                                        </p:attrNameLst>
                                      </p:cBhvr>
                                      <p:to>
                                        <p:strVal val="visible"/>
                                      </p:to>
                                    </p:set>
                                    <p:animEffect transition="in" filter="blinds(horizontal)">
                                      <p:cBhvr>
                                        <p:cTn id="18" dur="500"/>
                                        <p:tgtEl>
                                          <p:spTgt spid="229379">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29379">
                                            <p:txEl>
                                              <p:pRg st="6" end="6"/>
                                            </p:txEl>
                                          </p:spTgt>
                                        </p:tgtEl>
                                        <p:attrNameLst>
                                          <p:attrName>style.visibility</p:attrName>
                                        </p:attrNameLst>
                                      </p:cBhvr>
                                      <p:to>
                                        <p:strVal val="visible"/>
                                      </p:to>
                                    </p:set>
                                    <p:animEffect transition="in" filter="blinds(horizontal)">
                                      <p:cBhvr>
                                        <p:cTn id="23" dur="500"/>
                                        <p:tgtEl>
                                          <p:spTgt spid="229379">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29379">
                                            <p:txEl>
                                              <p:pRg st="7" end="7"/>
                                            </p:txEl>
                                          </p:spTgt>
                                        </p:tgtEl>
                                        <p:attrNameLst>
                                          <p:attrName>style.visibility</p:attrName>
                                        </p:attrNameLst>
                                      </p:cBhvr>
                                      <p:to>
                                        <p:strVal val="visible"/>
                                      </p:to>
                                    </p:set>
                                    <p:animEffect transition="in" filter="blinds(horizontal)">
                                      <p:cBhvr>
                                        <p:cTn id="26" dur="500"/>
                                        <p:tgtEl>
                                          <p:spTgt spid="2293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A03BDF84-2AC3-44D9-8A3D-B25D4C4148A3}"/>
              </a:ext>
            </a:extLst>
          </p:cNvPr>
          <p:cNvSpPr>
            <a:spLocks noGrp="1" noChangeArrowheads="1"/>
          </p:cNvSpPr>
          <p:nvPr>
            <p:ph type="title"/>
          </p:nvPr>
        </p:nvSpPr>
        <p:spPr>
          <a:xfrm>
            <a:off x="381000" y="609600"/>
            <a:ext cx="5486400" cy="533400"/>
          </a:xfrm>
        </p:spPr>
        <p:txBody>
          <a:bodyPr/>
          <a:lstStyle/>
          <a:p>
            <a:pPr algn="l" eaLnBrk="1" hangingPunct="1"/>
            <a:r>
              <a:rPr lang="en-US" altLang="zh-CN" sz="2800" b="1">
                <a:solidFill>
                  <a:srgbClr val="0000FF"/>
                </a:solidFill>
                <a:latin typeface="黑体" panose="02010609060101010101" pitchFamily="49" charset="-122"/>
                <a:ea typeface="黑体" panose="02010609060101010101" pitchFamily="49" charset="-122"/>
              </a:rPr>
              <a:t>2</a:t>
            </a:r>
            <a:r>
              <a:rPr lang="zh-CN" altLang="en-US" sz="2800" b="1">
                <a:solidFill>
                  <a:srgbClr val="0000FF"/>
                </a:solidFill>
                <a:latin typeface="黑体" panose="02010609060101010101" pitchFamily="49" charset="-122"/>
                <a:ea typeface="黑体" panose="02010609060101010101" pitchFamily="49" charset="-122"/>
              </a:rPr>
              <a:t>、保护线（</a:t>
            </a:r>
            <a:r>
              <a:rPr lang="en-US" altLang="zh-CN" sz="2800" b="1">
                <a:solidFill>
                  <a:srgbClr val="0000FF"/>
                </a:solidFill>
                <a:latin typeface="黑体" panose="02010609060101010101" pitchFamily="49" charset="-122"/>
                <a:ea typeface="黑体" panose="02010609060101010101" pitchFamily="49" charset="-122"/>
              </a:rPr>
              <a:t>PE</a:t>
            </a:r>
            <a:r>
              <a:rPr lang="zh-CN" altLang="en-US" sz="2800" b="1">
                <a:solidFill>
                  <a:srgbClr val="0000FF"/>
                </a:solidFill>
                <a:latin typeface="黑体" panose="02010609060101010101" pitchFamily="49" charset="-122"/>
                <a:ea typeface="黑体" panose="02010609060101010101" pitchFamily="49" charset="-122"/>
              </a:rPr>
              <a:t>线）截面</a:t>
            </a:r>
            <a:r>
              <a:rPr kumimoji="1" lang="en-US" altLang="zh-CN" sz="2800" b="1">
                <a:solidFill>
                  <a:srgbClr val="FF3300"/>
                </a:solidFill>
                <a:latin typeface="黑体" panose="02010609060101010101" pitchFamily="49" charset="-122"/>
                <a:ea typeface="黑体" panose="02010609060101010101" pitchFamily="49" charset="-122"/>
              </a:rPr>
              <a:t>A</a:t>
            </a:r>
            <a:r>
              <a:rPr kumimoji="1" lang="en-US" altLang="zh-CN" sz="2800" b="1" baseline="-25000">
                <a:solidFill>
                  <a:srgbClr val="FF3300"/>
                </a:solidFill>
                <a:latin typeface="黑体" panose="02010609060101010101" pitchFamily="49" charset="-122"/>
                <a:ea typeface="黑体" panose="02010609060101010101" pitchFamily="49" charset="-122"/>
              </a:rPr>
              <a:t>PE</a:t>
            </a:r>
            <a:r>
              <a:rPr lang="zh-CN" altLang="en-US" sz="2800" b="1">
                <a:solidFill>
                  <a:srgbClr val="0000FF"/>
                </a:solidFill>
                <a:latin typeface="黑体" panose="02010609060101010101" pitchFamily="49" charset="-122"/>
                <a:ea typeface="黑体" panose="02010609060101010101" pitchFamily="49" charset="-122"/>
              </a:rPr>
              <a:t>的选择</a:t>
            </a:r>
          </a:p>
        </p:txBody>
      </p:sp>
      <p:sp>
        <p:nvSpPr>
          <p:cNvPr id="75779" name="Text Box 3">
            <a:extLst>
              <a:ext uri="{FF2B5EF4-FFF2-40B4-BE49-F238E27FC236}">
                <a16:creationId xmlns:a16="http://schemas.microsoft.com/office/drawing/2014/main" id="{A737DF03-0A5C-4FE4-AFB4-029276A2103E}"/>
              </a:ext>
            </a:extLst>
          </p:cNvPr>
          <p:cNvSpPr txBox="1">
            <a:spLocks noChangeArrowheads="1"/>
          </p:cNvSpPr>
          <p:nvPr/>
        </p:nvSpPr>
        <p:spPr bwMode="auto">
          <a:xfrm>
            <a:off x="304800" y="1295400"/>
            <a:ext cx="8229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黑体" panose="02010609060101010101" pitchFamily="49" charset="-122"/>
                <a:ea typeface="黑体" panose="02010609060101010101" pitchFamily="49" charset="-122"/>
              </a:rPr>
              <a:t>----</a:t>
            </a:r>
            <a:r>
              <a:rPr kumimoji="1" lang="zh-CN" altLang="en-US" sz="2400" b="1">
                <a:latin typeface="黑体" panose="02010609060101010101" pitchFamily="49" charset="-122"/>
                <a:ea typeface="黑体" panose="02010609060101010101" pitchFamily="49" charset="-122"/>
              </a:rPr>
              <a:t>要考虑系统发生单相短路，短路电流通过时的</a:t>
            </a:r>
            <a:r>
              <a:rPr kumimoji="1" lang="zh-CN" altLang="en-US" sz="2400" b="1">
                <a:solidFill>
                  <a:srgbClr val="FF3300"/>
                </a:solidFill>
                <a:latin typeface="黑体" panose="02010609060101010101" pitchFamily="49" charset="-122"/>
                <a:ea typeface="黑体" panose="02010609060101010101" pitchFamily="49" charset="-122"/>
              </a:rPr>
              <a:t>短路热稳定度</a:t>
            </a:r>
            <a:r>
              <a:rPr kumimoji="1" lang="zh-CN" altLang="en-US" sz="2400" b="1">
                <a:latin typeface="黑体" panose="02010609060101010101" pitchFamily="49" charset="-122"/>
                <a:ea typeface="黑体" panose="02010609060101010101" pitchFamily="49" charset="-122"/>
              </a:rPr>
              <a:t>。</a:t>
            </a:r>
          </a:p>
        </p:txBody>
      </p:sp>
      <p:sp>
        <p:nvSpPr>
          <p:cNvPr id="157700" name="Text Box 4">
            <a:extLst>
              <a:ext uri="{FF2B5EF4-FFF2-40B4-BE49-F238E27FC236}">
                <a16:creationId xmlns:a16="http://schemas.microsoft.com/office/drawing/2014/main" id="{1FA70752-B576-42C6-9093-F658F774F58C}"/>
              </a:ext>
            </a:extLst>
          </p:cNvPr>
          <p:cNvSpPr txBox="1">
            <a:spLocks noChangeArrowheads="1"/>
          </p:cNvSpPr>
          <p:nvPr/>
        </p:nvSpPr>
        <p:spPr bwMode="auto">
          <a:xfrm>
            <a:off x="304800" y="2209800"/>
            <a:ext cx="8382000"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黑体" panose="02010609060101010101" pitchFamily="49" charset="-122"/>
                <a:ea typeface="黑体" panose="02010609060101010101" pitchFamily="49" charset="-122"/>
              </a:rPr>
              <a:t>根据短路热稳定度的要求，保护线（</a:t>
            </a:r>
            <a:r>
              <a:rPr kumimoji="1" lang="en-US" altLang="zh-CN" sz="2400" b="1">
                <a:latin typeface="黑体" panose="02010609060101010101" pitchFamily="49" charset="-122"/>
                <a:ea typeface="黑体" panose="02010609060101010101" pitchFamily="49" charset="-122"/>
              </a:rPr>
              <a:t>PE</a:t>
            </a:r>
            <a:r>
              <a:rPr kumimoji="1" lang="zh-CN" altLang="en-US" sz="2400" b="1">
                <a:latin typeface="黑体" panose="02010609060101010101" pitchFamily="49" charset="-122"/>
                <a:ea typeface="黑体" panose="02010609060101010101" pitchFamily="49" charset="-122"/>
              </a:rPr>
              <a:t>线）的截面</a:t>
            </a:r>
            <a:r>
              <a:rPr kumimoji="1" lang="en-US" altLang="zh-CN" sz="2400" b="1">
                <a:latin typeface="黑体" panose="02010609060101010101" pitchFamily="49" charset="-122"/>
                <a:ea typeface="黑体" panose="02010609060101010101" pitchFamily="49" charset="-122"/>
              </a:rPr>
              <a:t>A</a:t>
            </a:r>
            <a:r>
              <a:rPr kumimoji="1" lang="en-US" altLang="zh-CN" sz="2400" b="1" baseline="-25000">
                <a:latin typeface="黑体" panose="02010609060101010101" pitchFamily="49" charset="-122"/>
                <a:ea typeface="黑体" panose="02010609060101010101" pitchFamily="49" charset="-122"/>
              </a:rPr>
              <a:t>PE</a:t>
            </a:r>
            <a:r>
              <a:rPr kumimoji="1" lang="zh-CN" altLang="en-US" sz="2400" b="1">
                <a:latin typeface="黑体" panose="02010609060101010101" pitchFamily="49" charset="-122"/>
                <a:ea typeface="黑体" panose="02010609060101010101" pitchFamily="49" charset="-122"/>
              </a:rPr>
              <a:t>，按</a:t>
            </a:r>
            <a:r>
              <a:rPr kumimoji="1" lang="en-US" altLang="zh-CN" sz="2400" b="1">
                <a:latin typeface="黑体" panose="02010609060101010101" pitchFamily="49" charset="-122"/>
                <a:ea typeface="黑体" panose="02010609060101010101" pitchFamily="49" charset="-122"/>
              </a:rPr>
              <a:t>GB50054</a:t>
            </a:r>
            <a:r>
              <a:rPr kumimoji="1" lang="zh-CN" altLang="en-US" sz="2400" b="1">
                <a:latin typeface="黑体" panose="02010609060101010101" pitchFamily="49" charset="-122"/>
                <a:ea typeface="黑体" panose="02010609060101010101" pitchFamily="49" charset="-122"/>
              </a:rPr>
              <a:t>－</a:t>
            </a:r>
            <a:r>
              <a:rPr kumimoji="1" lang="en-US" altLang="zh-CN" sz="2400" b="1">
                <a:latin typeface="黑体" panose="02010609060101010101" pitchFamily="49" charset="-122"/>
                <a:ea typeface="黑体" panose="02010609060101010101" pitchFamily="49" charset="-122"/>
              </a:rPr>
              <a:t>1995《</a:t>
            </a:r>
            <a:r>
              <a:rPr kumimoji="1" lang="zh-CN" altLang="en-US" sz="2400" b="1">
                <a:latin typeface="黑体" panose="02010609060101010101" pitchFamily="49" charset="-122"/>
                <a:ea typeface="黑体" panose="02010609060101010101" pitchFamily="49" charset="-122"/>
              </a:rPr>
              <a:t>低压配电设计规范</a:t>
            </a:r>
            <a:r>
              <a:rPr kumimoji="1" lang="en-US" altLang="zh-CN" sz="2400" b="1">
                <a:latin typeface="黑体" panose="02010609060101010101" pitchFamily="49" charset="-122"/>
                <a:ea typeface="黑体" panose="02010609060101010101" pitchFamily="49" charset="-122"/>
              </a:rPr>
              <a:t>》</a:t>
            </a:r>
            <a:r>
              <a:rPr kumimoji="1" lang="zh-CN" altLang="en-US" sz="2400" b="1">
                <a:latin typeface="黑体" panose="02010609060101010101" pitchFamily="49" charset="-122"/>
                <a:ea typeface="黑体" panose="02010609060101010101" pitchFamily="49" charset="-122"/>
              </a:rPr>
              <a:t>规定：</a:t>
            </a:r>
          </a:p>
          <a:p>
            <a:pPr eaLnBrk="1" hangingPunct="1">
              <a:spcBef>
                <a:spcPct val="50000"/>
              </a:spcBef>
            </a:pPr>
            <a:r>
              <a:rPr kumimoji="1" lang="zh-CN" altLang="en-US" sz="2800" b="1">
                <a:solidFill>
                  <a:srgbClr val="FF3300"/>
                </a:solidFill>
                <a:latin typeface="黑体" panose="02010609060101010101" pitchFamily="49" charset="-122"/>
                <a:ea typeface="黑体" panose="02010609060101010101" pitchFamily="49" charset="-122"/>
              </a:rPr>
              <a:t>（</a:t>
            </a:r>
            <a:r>
              <a:rPr kumimoji="1" lang="en-US" altLang="zh-CN" sz="2800" b="1">
                <a:solidFill>
                  <a:srgbClr val="FF3300"/>
                </a:solidFill>
                <a:latin typeface="黑体" panose="02010609060101010101" pitchFamily="49" charset="-122"/>
                <a:ea typeface="黑体" panose="02010609060101010101" pitchFamily="49" charset="-122"/>
              </a:rPr>
              <a:t>1</a:t>
            </a:r>
            <a:r>
              <a:rPr kumimoji="1" lang="zh-CN" altLang="en-US" sz="2800" b="1">
                <a:solidFill>
                  <a:srgbClr val="FF3300"/>
                </a:solidFill>
                <a:latin typeface="黑体" panose="02010609060101010101" pitchFamily="49" charset="-122"/>
                <a:ea typeface="黑体" panose="02010609060101010101" pitchFamily="49" charset="-122"/>
              </a:rPr>
              <a:t>）当相线截面</a:t>
            </a:r>
            <a:r>
              <a:rPr kumimoji="1" lang="en-US" altLang="zh-CN" sz="2800" b="1">
                <a:solidFill>
                  <a:srgbClr val="FF3300"/>
                </a:solidFill>
                <a:latin typeface="黑体" panose="02010609060101010101" pitchFamily="49" charset="-122"/>
                <a:ea typeface="黑体" panose="02010609060101010101" pitchFamily="49" charset="-122"/>
              </a:rPr>
              <a:t>A</a:t>
            </a:r>
            <a:r>
              <a:rPr kumimoji="1" lang="en-US" altLang="zh-CN" sz="2800" b="1">
                <a:solidFill>
                  <a:srgbClr val="FF3300"/>
                </a:solidFill>
                <a:latin typeface="黑体" panose="02010609060101010101" pitchFamily="49" charset="-122"/>
                <a:ea typeface="黑体" panose="02010609060101010101" pitchFamily="49" charset="-122"/>
                <a:sym typeface="Symbol" panose="05050102010706020507" pitchFamily="18" charset="2"/>
              </a:rPr>
              <a:t>16mm</a:t>
            </a:r>
            <a:r>
              <a:rPr kumimoji="1" lang="en-US" altLang="zh-CN" sz="2800" b="1" baseline="30000">
                <a:solidFill>
                  <a:srgbClr val="FF3300"/>
                </a:solidFill>
                <a:latin typeface="黑体" panose="02010609060101010101" pitchFamily="49" charset="-122"/>
                <a:ea typeface="黑体" panose="02010609060101010101" pitchFamily="49" charset="-122"/>
                <a:sym typeface="Symbol" panose="05050102010706020507" pitchFamily="18" charset="2"/>
              </a:rPr>
              <a:t>2</a:t>
            </a:r>
            <a:r>
              <a:rPr kumimoji="1" lang="zh-CN" altLang="en-US" sz="2800" b="1">
                <a:solidFill>
                  <a:srgbClr val="FF3300"/>
                </a:solidFill>
                <a:latin typeface="黑体" panose="02010609060101010101" pitchFamily="49" charset="-122"/>
                <a:ea typeface="黑体" panose="02010609060101010101" pitchFamily="49" charset="-122"/>
                <a:sym typeface="Symbol" panose="05050102010706020507" pitchFamily="18" charset="2"/>
              </a:rPr>
              <a:t>时， </a:t>
            </a:r>
            <a:r>
              <a:rPr kumimoji="1" lang="en-US" altLang="zh-CN" sz="2800" b="1">
                <a:solidFill>
                  <a:srgbClr val="FF3300"/>
                </a:solidFill>
                <a:latin typeface="黑体" panose="02010609060101010101" pitchFamily="49" charset="-122"/>
                <a:ea typeface="黑体" panose="02010609060101010101" pitchFamily="49" charset="-122"/>
              </a:rPr>
              <a:t>A</a:t>
            </a:r>
            <a:r>
              <a:rPr kumimoji="1" lang="en-US" altLang="zh-CN" sz="2800" b="1" baseline="-25000">
                <a:solidFill>
                  <a:srgbClr val="FF3300"/>
                </a:solidFill>
                <a:latin typeface="黑体" panose="02010609060101010101" pitchFamily="49" charset="-122"/>
                <a:ea typeface="黑体" panose="02010609060101010101" pitchFamily="49" charset="-122"/>
              </a:rPr>
              <a:t>PE</a:t>
            </a:r>
            <a:r>
              <a:rPr kumimoji="1" lang="en-US" altLang="zh-CN" sz="2800" b="1">
                <a:solidFill>
                  <a:srgbClr val="FF3300"/>
                </a:solidFill>
                <a:latin typeface="黑体" panose="02010609060101010101" pitchFamily="49" charset="-122"/>
                <a:ea typeface="黑体" panose="02010609060101010101" pitchFamily="49" charset="-122"/>
                <a:sym typeface="Symbol" panose="05050102010706020507" pitchFamily="18" charset="2"/>
              </a:rPr>
              <a:t>  </a:t>
            </a:r>
            <a:r>
              <a:rPr kumimoji="1" lang="en-US" altLang="zh-CN" sz="2800" b="1">
                <a:solidFill>
                  <a:srgbClr val="FF3300"/>
                </a:solidFill>
                <a:latin typeface="黑体" panose="02010609060101010101" pitchFamily="49" charset="-122"/>
                <a:ea typeface="黑体" panose="02010609060101010101" pitchFamily="49" charset="-122"/>
              </a:rPr>
              <a:t>A</a:t>
            </a:r>
            <a:r>
              <a:rPr kumimoji="1" lang="en-US" altLang="zh-CN" sz="2800" b="1">
                <a:solidFill>
                  <a:srgbClr val="FF3300"/>
                </a:solidFill>
                <a:latin typeface="黑体" panose="02010609060101010101" pitchFamily="49" charset="-122"/>
                <a:ea typeface="黑体" panose="02010609060101010101" pitchFamily="49" charset="-122"/>
                <a:sym typeface="Symbol" panose="05050102010706020507" pitchFamily="18" charset="2"/>
              </a:rPr>
              <a:t></a:t>
            </a:r>
            <a:endParaRPr kumimoji="1" lang="en-US" altLang="zh-CN" sz="2800" b="1">
              <a:solidFill>
                <a:srgbClr val="FF3300"/>
              </a:solidFill>
              <a:latin typeface="黑体" panose="02010609060101010101" pitchFamily="49" charset="-122"/>
              <a:ea typeface="黑体" panose="02010609060101010101" pitchFamily="49" charset="-122"/>
            </a:endParaRPr>
          </a:p>
          <a:p>
            <a:pPr eaLnBrk="1" hangingPunct="1">
              <a:spcBef>
                <a:spcPct val="50000"/>
              </a:spcBef>
            </a:pPr>
            <a:r>
              <a:rPr kumimoji="1" lang="zh-CN" altLang="en-US" sz="2800" b="1">
                <a:solidFill>
                  <a:srgbClr val="FF3300"/>
                </a:solidFill>
                <a:latin typeface="黑体" panose="02010609060101010101" pitchFamily="49" charset="-122"/>
                <a:ea typeface="黑体" panose="02010609060101010101" pitchFamily="49" charset="-122"/>
              </a:rPr>
              <a:t>（</a:t>
            </a:r>
            <a:r>
              <a:rPr kumimoji="1" lang="en-US" altLang="zh-CN" sz="2800" b="1">
                <a:solidFill>
                  <a:srgbClr val="FF3300"/>
                </a:solidFill>
                <a:latin typeface="黑体" panose="02010609060101010101" pitchFamily="49" charset="-122"/>
                <a:ea typeface="黑体" panose="02010609060101010101" pitchFamily="49" charset="-122"/>
              </a:rPr>
              <a:t>2</a:t>
            </a:r>
            <a:r>
              <a:rPr kumimoji="1" lang="zh-CN" altLang="en-US" sz="2800" b="1">
                <a:solidFill>
                  <a:srgbClr val="FF3300"/>
                </a:solidFill>
                <a:latin typeface="黑体" panose="02010609060101010101" pitchFamily="49" charset="-122"/>
                <a:ea typeface="黑体" panose="02010609060101010101" pitchFamily="49" charset="-122"/>
              </a:rPr>
              <a:t>）当</a:t>
            </a:r>
            <a:r>
              <a:rPr kumimoji="1" lang="en-US" altLang="zh-CN" sz="2800" b="1">
                <a:solidFill>
                  <a:srgbClr val="FF3300"/>
                </a:solidFill>
                <a:latin typeface="黑体" panose="02010609060101010101" pitchFamily="49" charset="-122"/>
                <a:ea typeface="黑体" panose="02010609060101010101" pitchFamily="49" charset="-122"/>
                <a:sym typeface="Symbol" panose="05050102010706020507" pitchFamily="18" charset="2"/>
              </a:rPr>
              <a:t>16mm</a:t>
            </a:r>
            <a:r>
              <a:rPr kumimoji="1" lang="en-US" altLang="zh-CN" sz="2800" b="1" baseline="30000">
                <a:solidFill>
                  <a:srgbClr val="FF3300"/>
                </a:solidFill>
                <a:latin typeface="黑体" panose="02010609060101010101" pitchFamily="49" charset="-122"/>
                <a:ea typeface="黑体" panose="02010609060101010101" pitchFamily="49" charset="-122"/>
                <a:sym typeface="Symbol" panose="05050102010706020507" pitchFamily="18" charset="2"/>
              </a:rPr>
              <a:t>2</a:t>
            </a:r>
            <a:r>
              <a:rPr kumimoji="1" lang="en-US" altLang="zh-CN" sz="2800" b="1">
                <a:solidFill>
                  <a:srgbClr val="FF3300"/>
                </a:solidFill>
                <a:latin typeface="黑体" panose="02010609060101010101" pitchFamily="49" charset="-122"/>
                <a:ea typeface="黑体" panose="02010609060101010101" pitchFamily="49" charset="-122"/>
              </a:rPr>
              <a:t> &lt;A</a:t>
            </a:r>
            <a:r>
              <a:rPr kumimoji="1" lang="en-US" altLang="zh-CN" sz="2800" b="1">
                <a:solidFill>
                  <a:srgbClr val="FF3300"/>
                </a:solidFill>
                <a:latin typeface="黑体" panose="02010609060101010101" pitchFamily="49" charset="-122"/>
                <a:ea typeface="黑体" panose="02010609060101010101" pitchFamily="49" charset="-122"/>
                <a:sym typeface="Symbol" panose="05050102010706020507" pitchFamily="18" charset="2"/>
              </a:rPr>
              <a:t> 35mm</a:t>
            </a:r>
            <a:r>
              <a:rPr kumimoji="1" lang="en-US" altLang="zh-CN" sz="2800" b="1" baseline="30000">
                <a:solidFill>
                  <a:srgbClr val="FF3300"/>
                </a:solidFill>
                <a:latin typeface="黑体" panose="02010609060101010101" pitchFamily="49" charset="-122"/>
                <a:ea typeface="黑体" panose="02010609060101010101" pitchFamily="49" charset="-122"/>
                <a:sym typeface="Symbol" panose="05050102010706020507" pitchFamily="18" charset="2"/>
              </a:rPr>
              <a:t>2</a:t>
            </a:r>
            <a:r>
              <a:rPr kumimoji="1" lang="zh-CN" altLang="en-US" sz="2800" b="1">
                <a:solidFill>
                  <a:srgbClr val="FF3300"/>
                </a:solidFill>
                <a:latin typeface="黑体" panose="02010609060101010101" pitchFamily="49" charset="-122"/>
                <a:ea typeface="黑体" panose="02010609060101010101" pitchFamily="49" charset="-122"/>
                <a:sym typeface="Symbol" panose="05050102010706020507" pitchFamily="18" charset="2"/>
              </a:rPr>
              <a:t>时， </a:t>
            </a:r>
            <a:r>
              <a:rPr kumimoji="1" lang="en-US" altLang="zh-CN" sz="2800" b="1">
                <a:solidFill>
                  <a:srgbClr val="FF3300"/>
                </a:solidFill>
                <a:latin typeface="黑体" panose="02010609060101010101" pitchFamily="49" charset="-122"/>
                <a:ea typeface="黑体" panose="02010609060101010101" pitchFamily="49" charset="-122"/>
              </a:rPr>
              <a:t>A</a:t>
            </a:r>
            <a:r>
              <a:rPr kumimoji="1" lang="en-US" altLang="zh-CN" sz="2800" b="1" baseline="-25000">
                <a:solidFill>
                  <a:srgbClr val="FF3300"/>
                </a:solidFill>
                <a:latin typeface="黑体" panose="02010609060101010101" pitchFamily="49" charset="-122"/>
                <a:ea typeface="黑体" panose="02010609060101010101" pitchFamily="49" charset="-122"/>
              </a:rPr>
              <a:t>PE</a:t>
            </a:r>
            <a:r>
              <a:rPr kumimoji="1" lang="en-US" altLang="zh-CN" sz="2800" b="1">
                <a:solidFill>
                  <a:srgbClr val="FF3300"/>
                </a:solidFill>
                <a:latin typeface="黑体" panose="02010609060101010101" pitchFamily="49" charset="-122"/>
                <a:ea typeface="黑体" panose="02010609060101010101" pitchFamily="49" charset="-122"/>
                <a:sym typeface="Symbol" panose="05050102010706020507" pitchFamily="18" charset="2"/>
              </a:rPr>
              <a:t>  16mm</a:t>
            </a:r>
            <a:r>
              <a:rPr kumimoji="1" lang="en-US" altLang="zh-CN" sz="2800" b="1" baseline="30000">
                <a:solidFill>
                  <a:srgbClr val="FF3300"/>
                </a:solidFill>
                <a:latin typeface="黑体" panose="02010609060101010101" pitchFamily="49" charset="-122"/>
                <a:ea typeface="黑体" panose="02010609060101010101" pitchFamily="49" charset="-122"/>
                <a:sym typeface="Symbol" panose="05050102010706020507" pitchFamily="18" charset="2"/>
              </a:rPr>
              <a:t>2</a:t>
            </a:r>
            <a:endParaRPr kumimoji="1" lang="en-US" altLang="zh-CN" sz="2800" b="1">
              <a:solidFill>
                <a:srgbClr val="FF3300"/>
              </a:solidFill>
              <a:latin typeface="黑体" panose="02010609060101010101" pitchFamily="49" charset="-122"/>
              <a:ea typeface="黑体" panose="02010609060101010101" pitchFamily="49" charset="-122"/>
            </a:endParaRPr>
          </a:p>
          <a:p>
            <a:pPr eaLnBrk="1" hangingPunct="1">
              <a:spcBef>
                <a:spcPct val="50000"/>
              </a:spcBef>
            </a:pPr>
            <a:r>
              <a:rPr kumimoji="1" lang="zh-CN" altLang="en-US" sz="2800" b="1">
                <a:solidFill>
                  <a:srgbClr val="FF3300"/>
                </a:solidFill>
                <a:latin typeface="黑体" panose="02010609060101010101" pitchFamily="49" charset="-122"/>
                <a:ea typeface="黑体" panose="02010609060101010101" pitchFamily="49" charset="-122"/>
              </a:rPr>
              <a:t>（</a:t>
            </a:r>
            <a:r>
              <a:rPr kumimoji="1" lang="en-US" altLang="zh-CN" sz="2800" b="1">
                <a:solidFill>
                  <a:srgbClr val="FF3300"/>
                </a:solidFill>
                <a:latin typeface="黑体" panose="02010609060101010101" pitchFamily="49" charset="-122"/>
                <a:ea typeface="黑体" panose="02010609060101010101" pitchFamily="49" charset="-122"/>
              </a:rPr>
              <a:t>3</a:t>
            </a:r>
            <a:r>
              <a:rPr kumimoji="1" lang="zh-CN" altLang="en-US" sz="2800" b="1">
                <a:solidFill>
                  <a:srgbClr val="FF3300"/>
                </a:solidFill>
                <a:latin typeface="黑体" panose="02010609060101010101" pitchFamily="49" charset="-122"/>
                <a:ea typeface="黑体" panose="02010609060101010101" pitchFamily="49" charset="-122"/>
              </a:rPr>
              <a:t>）当</a:t>
            </a:r>
            <a:r>
              <a:rPr kumimoji="1" lang="en-US" altLang="zh-CN" sz="2800" b="1">
                <a:solidFill>
                  <a:srgbClr val="FF3300"/>
                </a:solidFill>
                <a:latin typeface="黑体" panose="02010609060101010101" pitchFamily="49" charset="-122"/>
                <a:ea typeface="黑体" panose="02010609060101010101" pitchFamily="49" charset="-122"/>
              </a:rPr>
              <a:t>A</a:t>
            </a:r>
            <a:r>
              <a:rPr kumimoji="1" lang="en-US" altLang="zh-CN" sz="2800" b="1">
                <a:solidFill>
                  <a:srgbClr val="FF3300"/>
                </a:solidFill>
                <a:latin typeface="黑体" panose="02010609060101010101" pitchFamily="49" charset="-122"/>
                <a:ea typeface="黑体" panose="02010609060101010101" pitchFamily="49" charset="-122"/>
                <a:sym typeface="Symbol" panose="05050102010706020507" pitchFamily="18" charset="2"/>
              </a:rPr>
              <a:t>&gt;35mm</a:t>
            </a:r>
            <a:r>
              <a:rPr kumimoji="1" lang="en-US" altLang="zh-CN" sz="2800" b="1" baseline="30000">
                <a:solidFill>
                  <a:srgbClr val="FF3300"/>
                </a:solidFill>
                <a:latin typeface="黑体" panose="02010609060101010101" pitchFamily="49" charset="-122"/>
                <a:ea typeface="黑体" panose="02010609060101010101" pitchFamily="49" charset="-122"/>
                <a:sym typeface="Symbol" panose="05050102010706020507" pitchFamily="18" charset="2"/>
              </a:rPr>
              <a:t>2</a:t>
            </a:r>
            <a:r>
              <a:rPr kumimoji="1" lang="zh-CN" altLang="en-US" sz="2800" b="1">
                <a:solidFill>
                  <a:srgbClr val="FF3300"/>
                </a:solidFill>
                <a:latin typeface="黑体" panose="02010609060101010101" pitchFamily="49" charset="-122"/>
                <a:ea typeface="黑体" panose="02010609060101010101" pitchFamily="49" charset="-122"/>
                <a:sym typeface="Symbol" panose="05050102010706020507" pitchFamily="18" charset="2"/>
              </a:rPr>
              <a:t>时， </a:t>
            </a:r>
            <a:r>
              <a:rPr kumimoji="1" lang="en-US" altLang="zh-CN" sz="2800" b="1">
                <a:solidFill>
                  <a:srgbClr val="FF3300"/>
                </a:solidFill>
                <a:latin typeface="黑体" panose="02010609060101010101" pitchFamily="49" charset="-122"/>
                <a:ea typeface="黑体" panose="02010609060101010101" pitchFamily="49" charset="-122"/>
              </a:rPr>
              <a:t>A</a:t>
            </a:r>
            <a:r>
              <a:rPr kumimoji="1" lang="en-US" altLang="zh-CN" sz="2800" b="1" baseline="-25000">
                <a:solidFill>
                  <a:srgbClr val="FF3300"/>
                </a:solidFill>
                <a:latin typeface="黑体" panose="02010609060101010101" pitchFamily="49" charset="-122"/>
                <a:ea typeface="黑体" panose="02010609060101010101" pitchFamily="49" charset="-122"/>
              </a:rPr>
              <a:t>PE</a:t>
            </a:r>
            <a:r>
              <a:rPr kumimoji="1" lang="en-US" altLang="zh-CN" sz="2800" b="1">
                <a:solidFill>
                  <a:srgbClr val="FF3300"/>
                </a:solidFill>
                <a:latin typeface="黑体" panose="02010609060101010101" pitchFamily="49" charset="-122"/>
                <a:ea typeface="黑体" panose="02010609060101010101" pitchFamily="49" charset="-122"/>
                <a:sym typeface="Symbol" panose="05050102010706020507" pitchFamily="18" charset="2"/>
              </a:rPr>
              <a:t>  0.5</a:t>
            </a:r>
            <a:r>
              <a:rPr kumimoji="1" lang="en-US" altLang="zh-CN" sz="2800" b="1">
                <a:solidFill>
                  <a:srgbClr val="FF3300"/>
                </a:solidFill>
                <a:latin typeface="黑体" panose="02010609060101010101" pitchFamily="49" charset="-122"/>
                <a:ea typeface="黑体" panose="02010609060101010101" pitchFamily="49" charset="-122"/>
              </a:rPr>
              <a:t>A</a:t>
            </a:r>
            <a:r>
              <a:rPr kumimoji="1" lang="en-US" altLang="zh-CN" sz="2800" b="1">
                <a:solidFill>
                  <a:srgbClr val="FF3300"/>
                </a:solidFill>
                <a:latin typeface="黑体" panose="02010609060101010101" pitchFamily="49" charset="-122"/>
                <a:ea typeface="黑体" panose="02010609060101010101" pitchFamily="49" charset="-122"/>
                <a:sym typeface="Symbol" panose="05050102010706020507" pitchFamily="18" charset="2"/>
              </a:rPr>
              <a:t></a:t>
            </a:r>
            <a:endParaRPr kumimoji="1" lang="en-US" altLang="zh-CN" sz="2800" b="1">
              <a:solidFill>
                <a:srgbClr val="FF3300"/>
              </a:solidFill>
              <a:latin typeface="黑体" panose="02010609060101010101" pitchFamily="49" charset="-122"/>
              <a:ea typeface="黑体" panose="02010609060101010101" pitchFamily="49" charset="-122"/>
            </a:endParaRPr>
          </a:p>
        </p:txBody>
      </p:sp>
      <p:sp>
        <p:nvSpPr>
          <p:cNvPr id="157701" name="Text Box 5">
            <a:extLst>
              <a:ext uri="{FF2B5EF4-FFF2-40B4-BE49-F238E27FC236}">
                <a16:creationId xmlns:a16="http://schemas.microsoft.com/office/drawing/2014/main" id="{7709C339-DAB7-4D57-8BB2-4A85ACD573F2}"/>
              </a:ext>
            </a:extLst>
          </p:cNvPr>
          <p:cNvSpPr txBox="1">
            <a:spLocks noChangeArrowheads="1"/>
          </p:cNvSpPr>
          <p:nvPr/>
        </p:nvSpPr>
        <p:spPr bwMode="auto">
          <a:xfrm>
            <a:off x="323850" y="5013325"/>
            <a:ext cx="8424863"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a:solidFill>
                  <a:srgbClr val="0000FF"/>
                </a:solidFill>
                <a:latin typeface="黑体" panose="02010609060101010101" pitchFamily="49" charset="-122"/>
                <a:ea typeface="黑体" panose="02010609060101010101" pitchFamily="49" charset="-122"/>
              </a:rPr>
              <a:t>3</a:t>
            </a:r>
            <a:r>
              <a:rPr kumimoji="1" lang="zh-CN" altLang="en-US" sz="2800" b="1">
                <a:solidFill>
                  <a:srgbClr val="0000FF"/>
                </a:solidFill>
                <a:latin typeface="黑体" panose="02010609060101010101" pitchFamily="49" charset="-122"/>
                <a:ea typeface="黑体" panose="02010609060101010101" pitchFamily="49" charset="-122"/>
              </a:rPr>
              <a:t>、保护中性线（</a:t>
            </a:r>
            <a:r>
              <a:rPr kumimoji="1" lang="en-US" altLang="zh-CN" sz="2800" b="1">
                <a:solidFill>
                  <a:srgbClr val="0000FF"/>
                </a:solidFill>
                <a:latin typeface="黑体" panose="02010609060101010101" pitchFamily="49" charset="-122"/>
                <a:ea typeface="黑体" panose="02010609060101010101" pitchFamily="49" charset="-122"/>
              </a:rPr>
              <a:t>PEN</a:t>
            </a:r>
            <a:r>
              <a:rPr kumimoji="1" lang="zh-CN" altLang="en-US" sz="2800" b="1">
                <a:solidFill>
                  <a:srgbClr val="0000FF"/>
                </a:solidFill>
                <a:latin typeface="黑体" panose="02010609060101010101" pitchFamily="49" charset="-122"/>
                <a:ea typeface="黑体" panose="02010609060101010101" pitchFamily="49" charset="-122"/>
              </a:rPr>
              <a:t>线）截面的选择</a:t>
            </a:r>
          </a:p>
          <a:p>
            <a:pPr eaLnBrk="1" hangingPunct="1">
              <a:spcBef>
                <a:spcPct val="50000"/>
              </a:spcBef>
            </a:pPr>
            <a:r>
              <a:rPr kumimoji="1" lang="en-US" altLang="zh-CN" sz="2800" b="1">
                <a:solidFill>
                  <a:srgbClr val="0000FF"/>
                </a:solidFill>
                <a:latin typeface="黑体" panose="02010609060101010101" pitchFamily="49" charset="-122"/>
                <a:ea typeface="黑体" panose="02010609060101010101" pitchFamily="49" charset="-122"/>
              </a:rPr>
              <a:t>PEN</a:t>
            </a:r>
            <a:r>
              <a:rPr kumimoji="1" lang="zh-CN" altLang="en-US" sz="2800" b="1">
                <a:solidFill>
                  <a:srgbClr val="0000FF"/>
                </a:solidFill>
                <a:latin typeface="黑体" panose="02010609060101010101" pitchFamily="49" charset="-122"/>
                <a:ea typeface="黑体" panose="02010609060101010101" pitchFamily="49" charset="-122"/>
              </a:rPr>
              <a:t>线</a:t>
            </a:r>
            <a:r>
              <a:rPr kumimoji="1" lang="zh-CN" altLang="en-US" sz="2400" b="1">
                <a:latin typeface="黑体" panose="02010609060101010101" pitchFamily="49" charset="-122"/>
                <a:ea typeface="黑体" panose="02010609060101010101" pitchFamily="49" charset="-122"/>
              </a:rPr>
              <a:t>兼双重功能，故其截面选择应</a:t>
            </a:r>
            <a:r>
              <a:rPr kumimoji="1" lang="zh-CN" altLang="en-US" sz="2400" b="1">
                <a:solidFill>
                  <a:srgbClr val="FF3300"/>
                </a:solidFill>
                <a:latin typeface="黑体" panose="02010609060101010101" pitchFamily="49" charset="-122"/>
                <a:ea typeface="黑体" panose="02010609060101010101" pitchFamily="49" charset="-122"/>
              </a:rPr>
              <a:t>同时满足</a:t>
            </a:r>
            <a:r>
              <a:rPr kumimoji="1" lang="en-US" altLang="zh-CN" sz="2400" b="1">
                <a:solidFill>
                  <a:srgbClr val="FF3300"/>
                </a:solidFill>
                <a:latin typeface="黑体" panose="02010609060101010101" pitchFamily="49" charset="-122"/>
                <a:ea typeface="黑体" panose="02010609060101010101" pitchFamily="49" charset="-122"/>
              </a:rPr>
              <a:t>PE</a:t>
            </a:r>
            <a:r>
              <a:rPr kumimoji="1" lang="zh-CN" altLang="en-US" sz="2400" b="1">
                <a:solidFill>
                  <a:srgbClr val="FF3300"/>
                </a:solidFill>
                <a:latin typeface="黑体" panose="02010609060101010101" pitchFamily="49" charset="-122"/>
                <a:ea typeface="黑体" panose="02010609060101010101" pitchFamily="49" charset="-122"/>
              </a:rPr>
              <a:t>线和</a:t>
            </a:r>
            <a:r>
              <a:rPr kumimoji="1" lang="en-US" altLang="zh-CN" sz="2400" b="1">
                <a:solidFill>
                  <a:srgbClr val="FF3300"/>
                </a:solidFill>
                <a:latin typeface="黑体" panose="02010609060101010101" pitchFamily="49" charset="-122"/>
                <a:ea typeface="黑体" panose="02010609060101010101" pitchFamily="49" charset="-122"/>
              </a:rPr>
              <a:t>N</a:t>
            </a:r>
            <a:r>
              <a:rPr kumimoji="1" lang="zh-CN" altLang="en-US" sz="2400" b="1">
                <a:solidFill>
                  <a:srgbClr val="FF3300"/>
                </a:solidFill>
                <a:latin typeface="黑体" panose="02010609060101010101" pitchFamily="49" charset="-122"/>
                <a:ea typeface="黑体" panose="02010609060101010101" pitchFamily="49" charset="-122"/>
              </a:rPr>
              <a:t>线的要求</a:t>
            </a:r>
            <a:r>
              <a:rPr kumimoji="1" lang="zh-CN" altLang="en-US" sz="2400" b="1">
                <a:latin typeface="黑体" panose="02010609060101010101" pitchFamily="49" charset="-122"/>
                <a:ea typeface="黑体" panose="02010609060101010101" pitchFamily="49" charset="-122"/>
              </a:rPr>
              <a:t>，</a:t>
            </a:r>
            <a:r>
              <a:rPr kumimoji="1" lang="zh-CN" altLang="en-US" sz="2400" b="1">
                <a:solidFill>
                  <a:srgbClr val="FF3300"/>
                </a:solidFill>
                <a:latin typeface="黑体" panose="02010609060101010101" pitchFamily="49" charset="-122"/>
                <a:ea typeface="黑体" panose="02010609060101010101" pitchFamily="49" charset="-122"/>
              </a:rPr>
              <a:t>取其中的最大截面。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anim calcmode="lin" valueType="num">
                                      <p:cBhvr additive="base">
                                        <p:cTn id="7" dur="500" fill="hold"/>
                                        <p:tgtEl>
                                          <p:spTgt spid="157700"/>
                                        </p:tgtEl>
                                        <p:attrNameLst>
                                          <p:attrName>ppt_x</p:attrName>
                                        </p:attrNameLst>
                                      </p:cBhvr>
                                      <p:tavLst>
                                        <p:tav tm="0">
                                          <p:val>
                                            <p:strVal val="0-#ppt_w/2"/>
                                          </p:val>
                                        </p:tav>
                                        <p:tav tm="100000">
                                          <p:val>
                                            <p:strVal val="#ppt_x"/>
                                          </p:val>
                                        </p:tav>
                                      </p:tavLst>
                                    </p:anim>
                                    <p:anim calcmode="lin" valueType="num">
                                      <p:cBhvr additive="base">
                                        <p:cTn id="8" dur="500" fill="hold"/>
                                        <p:tgtEl>
                                          <p:spTgt spid="15770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7701"/>
                                        </p:tgtEl>
                                        <p:attrNameLst>
                                          <p:attrName>style.visibility</p:attrName>
                                        </p:attrNameLst>
                                      </p:cBhvr>
                                      <p:to>
                                        <p:strVal val="visible"/>
                                      </p:to>
                                    </p:set>
                                    <p:anim calcmode="lin" valueType="num">
                                      <p:cBhvr additive="base">
                                        <p:cTn id="13" dur="500" fill="hold"/>
                                        <p:tgtEl>
                                          <p:spTgt spid="157701"/>
                                        </p:tgtEl>
                                        <p:attrNameLst>
                                          <p:attrName>ppt_x</p:attrName>
                                        </p:attrNameLst>
                                      </p:cBhvr>
                                      <p:tavLst>
                                        <p:tav tm="0">
                                          <p:val>
                                            <p:strVal val="0-#ppt_w/2"/>
                                          </p:val>
                                        </p:tav>
                                        <p:tav tm="100000">
                                          <p:val>
                                            <p:strVal val="#ppt_x"/>
                                          </p:val>
                                        </p:tav>
                                      </p:tavLst>
                                    </p:anim>
                                    <p:anim calcmode="lin" valueType="num">
                                      <p:cBhvr additive="base">
                                        <p:cTn id="14" dur="500" fill="hold"/>
                                        <p:tgtEl>
                                          <p:spTgt spid="1577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utoUpdateAnimBg="0"/>
      <p:bldP spid="157701"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BE500052-580F-4588-AB94-B7EBA5C80C5E}"/>
              </a:ext>
            </a:extLst>
          </p:cNvPr>
          <p:cNvSpPr>
            <a:spLocks noGrp="1" noChangeArrowheads="1"/>
          </p:cNvSpPr>
          <p:nvPr>
            <p:ph type="title"/>
          </p:nvPr>
        </p:nvSpPr>
        <p:spPr>
          <a:xfrm>
            <a:off x="228600" y="533400"/>
            <a:ext cx="8915400" cy="609600"/>
          </a:xfrm>
        </p:spPr>
        <p:txBody>
          <a:bodyPr/>
          <a:lstStyle/>
          <a:p>
            <a:pPr algn="l" eaLnBrk="1" hangingPunct="1"/>
            <a:r>
              <a:rPr lang="en-US" altLang="zh-CN" sz="3200" b="1">
                <a:latin typeface="黑体" panose="02010609060101010101" pitchFamily="49" charset="-122"/>
                <a:ea typeface="黑体" panose="02010609060101010101" pitchFamily="49" charset="-122"/>
              </a:rPr>
              <a:t>5.3.2 </a:t>
            </a:r>
            <a:r>
              <a:rPr lang="zh-CN" altLang="en-US" sz="3200" b="1">
                <a:latin typeface="黑体" panose="02010609060101010101" pitchFamily="49" charset="-122"/>
                <a:ea typeface="黑体" panose="02010609060101010101" pitchFamily="49" charset="-122"/>
              </a:rPr>
              <a:t>按经济电流密度选择导线和电缆的截面</a:t>
            </a:r>
          </a:p>
        </p:txBody>
      </p:sp>
      <p:graphicFrame>
        <p:nvGraphicFramePr>
          <p:cNvPr id="21506" name="Object 1024">
            <a:extLst>
              <a:ext uri="{FF2B5EF4-FFF2-40B4-BE49-F238E27FC236}">
                <a16:creationId xmlns:a16="http://schemas.microsoft.com/office/drawing/2014/main" id="{F6E63DFC-CE5F-430D-8765-8F1EDE5DBE29}"/>
              </a:ext>
            </a:extLst>
          </p:cNvPr>
          <p:cNvGraphicFramePr>
            <a:graphicFrameLocks noChangeAspect="1"/>
          </p:cNvGraphicFramePr>
          <p:nvPr/>
        </p:nvGraphicFramePr>
        <p:xfrm>
          <a:off x="4602163" y="1773238"/>
          <a:ext cx="4083050" cy="4271962"/>
        </p:xfrm>
        <a:graphic>
          <a:graphicData uri="http://schemas.openxmlformats.org/presentationml/2006/ole">
            <mc:AlternateContent xmlns:mc="http://schemas.openxmlformats.org/markup-compatibility/2006">
              <mc:Choice xmlns:v="urn:schemas-microsoft-com:vml" Requires="v">
                <p:oleObj name="Bitmap Image" r:id="rId3" imgW="10031225" imgH="10495238" progId="Paint.Picture">
                  <p:embed/>
                </p:oleObj>
              </mc:Choice>
              <mc:Fallback>
                <p:oleObj name="Bitmap Image" r:id="rId3" imgW="10031225" imgH="10495238" progId="Paint.Picture">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163" y="1773238"/>
                        <a:ext cx="4083050" cy="427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8" name="Text Box 4">
            <a:extLst>
              <a:ext uri="{FF2B5EF4-FFF2-40B4-BE49-F238E27FC236}">
                <a16:creationId xmlns:a16="http://schemas.microsoft.com/office/drawing/2014/main" id="{5157CECA-5680-4063-BD04-E038FC29EB25}"/>
              </a:ext>
            </a:extLst>
          </p:cNvPr>
          <p:cNvSpPr txBox="1">
            <a:spLocks noChangeArrowheads="1"/>
          </p:cNvSpPr>
          <p:nvPr/>
        </p:nvSpPr>
        <p:spPr bwMode="auto">
          <a:xfrm>
            <a:off x="457200" y="990600"/>
            <a:ext cx="472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zh-CN">
              <a:latin typeface="Times New Roman" panose="02020603050405020304" pitchFamily="18" charset="0"/>
            </a:endParaRPr>
          </a:p>
        </p:txBody>
      </p:sp>
      <p:sp>
        <p:nvSpPr>
          <p:cNvPr id="21509" name="Text Box 5">
            <a:extLst>
              <a:ext uri="{FF2B5EF4-FFF2-40B4-BE49-F238E27FC236}">
                <a16:creationId xmlns:a16="http://schemas.microsoft.com/office/drawing/2014/main" id="{FCE70971-6298-4388-AC61-194DFDF4DB1F}"/>
              </a:ext>
            </a:extLst>
          </p:cNvPr>
          <p:cNvSpPr txBox="1">
            <a:spLocks noChangeArrowheads="1"/>
          </p:cNvSpPr>
          <p:nvPr/>
        </p:nvSpPr>
        <p:spPr bwMode="auto">
          <a:xfrm>
            <a:off x="179388" y="1268413"/>
            <a:ext cx="4608512"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黑体" panose="02010609060101010101" pitchFamily="49" charset="-122"/>
                <a:ea typeface="黑体" panose="02010609060101010101" pitchFamily="49" charset="-122"/>
              </a:rPr>
              <a:t>曲线</a:t>
            </a:r>
            <a:r>
              <a:rPr kumimoji="1" lang="en-US" altLang="zh-CN" sz="2800" b="1">
                <a:latin typeface="黑体" panose="02010609060101010101" pitchFamily="49" charset="-122"/>
                <a:ea typeface="黑体" panose="02010609060101010101" pitchFamily="49" charset="-122"/>
              </a:rPr>
              <a:t>1--</a:t>
            </a:r>
            <a:r>
              <a:rPr kumimoji="1" lang="zh-CN" altLang="en-US" sz="2800" b="1">
                <a:latin typeface="黑体" panose="02010609060101010101" pitchFamily="49" charset="-122"/>
                <a:ea typeface="黑体" panose="02010609060101010101" pitchFamily="49" charset="-122"/>
              </a:rPr>
              <a:t>线路</a:t>
            </a:r>
            <a:r>
              <a:rPr kumimoji="1" lang="zh-CN" altLang="en-US" sz="2800" b="1">
                <a:solidFill>
                  <a:srgbClr val="FF3300"/>
                </a:solidFill>
                <a:latin typeface="黑体" panose="02010609060101010101" pitchFamily="49" charset="-122"/>
                <a:ea typeface="黑体" panose="02010609060101010101" pitchFamily="49" charset="-122"/>
              </a:rPr>
              <a:t>年折旧费</a:t>
            </a:r>
            <a:r>
              <a:rPr kumimoji="1" lang="zh-CN" altLang="en-US" sz="2800" b="1">
                <a:latin typeface="黑体" panose="02010609060101010101" pitchFamily="49" charset="-122"/>
                <a:ea typeface="黑体" panose="02010609060101010101" pitchFamily="49" charset="-122"/>
              </a:rPr>
              <a:t>（线路投资除以折旧年限之值）＋</a:t>
            </a:r>
            <a:r>
              <a:rPr kumimoji="1" lang="zh-CN" altLang="en-US" sz="2800" b="1">
                <a:solidFill>
                  <a:srgbClr val="FF3300"/>
                </a:solidFill>
                <a:latin typeface="黑体" panose="02010609060101010101" pitchFamily="49" charset="-122"/>
                <a:ea typeface="黑体" panose="02010609060101010101" pitchFamily="49" charset="-122"/>
              </a:rPr>
              <a:t>年维修管理费</a:t>
            </a:r>
            <a:r>
              <a:rPr kumimoji="1" lang="zh-CN" altLang="en-US" sz="2800" b="1">
                <a:latin typeface="黑体" panose="02010609060101010101" pitchFamily="49" charset="-122"/>
                <a:ea typeface="黑体" panose="02010609060101010101" pitchFamily="49" charset="-122"/>
              </a:rPr>
              <a:t>与</a:t>
            </a:r>
            <a:r>
              <a:rPr kumimoji="1" lang="zh-CN" altLang="en-US" sz="2800" b="1">
                <a:solidFill>
                  <a:srgbClr val="FF3300"/>
                </a:solidFill>
                <a:latin typeface="黑体" panose="02010609060101010101" pitchFamily="49" charset="-122"/>
                <a:ea typeface="黑体" panose="02010609060101010101" pitchFamily="49" charset="-122"/>
              </a:rPr>
              <a:t>导线截面的关系</a:t>
            </a:r>
            <a:r>
              <a:rPr kumimoji="1" lang="zh-CN" altLang="en-US" sz="2800" b="1">
                <a:latin typeface="黑体" panose="02010609060101010101" pitchFamily="49" charset="-122"/>
                <a:ea typeface="黑体" panose="02010609060101010101" pitchFamily="49" charset="-122"/>
              </a:rPr>
              <a:t>；</a:t>
            </a:r>
          </a:p>
          <a:p>
            <a:pPr eaLnBrk="1" hangingPunct="1">
              <a:spcBef>
                <a:spcPct val="50000"/>
              </a:spcBef>
            </a:pPr>
            <a:r>
              <a:rPr kumimoji="1" lang="zh-CN" altLang="en-US" sz="2800" b="1">
                <a:latin typeface="黑体" panose="02010609060101010101" pitchFamily="49" charset="-122"/>
                <a:ea typeface="黑体" panose="02010609060101010101" pitchFamily="49" charset="-122"/>
              </a:rPr>
              <a:t>曲线</a:t>
            </a:r>
            <a:r>
              <a:rPr kumimoji="1" lang="en-US" altLang="zh-CN" sz="2800" b="1">
                <a:latin typeface="黑体" panose="02010609060101010101" pitchFamily="49" charset="-122"/>
                <a:ea typeface="黑体" panose="02010609060101010101" pitchFamily="49" charset="-122"/>
              </a:rPr>
              <a:t>2--</a:t>
            </a:r>
            <a:r>
              <a:rPr kumimoji="1" lang="zh-CN" altLang="en-US" sz="2800" b="1">
                <a:latin typeface="黑体" panose="02010609060101010101" pitchFamily="49" charset="-122"/>
                <a:ea typeface="黑体" panose="02010609060101010101" pitchFamily="49" charset="-122"/>
              </a:rPr>
              <a:t>线路</a:t>
            </a:r>
            <a:r>
              <a:rPr kumimoji="1" lang="zh-CN" altLang="en-US" sz="2800" b="1">
                <a:solidFill>
                  <a:srgbClr val="FF3300"/>
                </a:solidFill>
                <a:latin typeface="黑体" panose="02010609060101010101" pitchFamily="49" charset="-122"/>
                <a:ea typeface="黑体" panose="02010609060101010101" pitchFamily="49" charset="-122"/>
              </a:rPr>
              <a:t>年电能损耗费与导线截面的关系</a:t>
            </a:r>
            <a:r>
              <a:rPr kumimoji="1" lang="zh-CN" altLang="en-US" sz="2800" b="1">
                <a:latin typeface="黑体" panose="02010609060101010101" pitchFamily="49" charset="-122"/>
                <a:ea typeface="黑体" panose="02010609060101010101" pitchFamily="49" charset="-122"/>
              </a:rPr>
              <a:t>；</a:t>
            </a:r>
          </a:p>
          <a:p>
            <a:pPr eaLnBrk="1" hangingPunct="1">
              <a:spcBef>
                <a:spcPct val="50000"/>
              </a:spcBef>
            </a:pPr>
            <a:r>
              <a:rPr kumimoji="1" lang="zh-CN" altLang="en-US" sz="2800" b="1">
                <a:latin typeface="黑体" panose="02010609060101010101" pitchFamily="49" charset="-122"/>
                <a:ea typeface="黑体" panose="02010609060101010101" pitchFamily="49" charset="-122"/>
              </a:rPr>
              <a:t>曲线</a:t>
            </a:r>
            <a:r>
              <a:rPr kumimoji="1" lang="en-US" altLang="zh-CN" sz="2800" b="1">
                <a:latin typeface="黑体" panose="02010609060101010101" pitchFamily="49" charset="-122"/>
                <a:ea typeface="黑体" panose="02010609060101010101" pitchFamily="49" charset="-122"/>
              </a:rPr>
              <a:t>3</a:t>
            </a:r>
            <a:r>
              <a:rPr kumimoji="1" lang="zh-CN" altLang="en-US" sz="2800" b="1">
                <a:latin typeface="黑体" panose="02010609060101010101" pitchFamily="49" charset="-122"/>
                <a:ea typeface="黑体" panose="02010609060101010101" pitchFamily="49" charset="-122"/>
              </a:rPr>
              <a:t>为曲线</a:t>
            </a:r>
            <a:r>
              <a:rPr kumimoji="1" lang="en-US" altLang="zh-CN" sz="2800" b="1">
                <a:latin typeface="黑体" panose="02010609060101010101" pitchFamily="49" charset="-122"/>
                <a:ea typeface="黑体" panose="02010609060101010101" pitchFamily="49" charset="-122"/>
              </a:rPr>
              <a:t>1</a:t>
            </a:r>
            <a:r>
              <a:rPr kumimoji="1" lang="zh-CN" altLang="en-US" sz="2800" b="1">
                <a:latin typeface="黑体" panose="02010609060101010101" pitchFamily="49" charset="-122"/>
                <a:ea typeface="黑体" panose="02010609060101010101" pitchFamily="49" charset="-122"/>
              </a:rPr>
              <a:t>、</a:t>
            </a:r>
            <a:r>
              <a:rPr kumimoji="1" lang="en-US" altLang="zh-CN" sz="2800" b="1">
                <a:latin typeface="黑体" panose="02010609060101010101" pitchFamily="49" charset="-122"/>
                <a:ea typeface="黑体" panose="02010609060101010101" pitchFamily="49" charset="-122"/>
              </a:rPr>
              <a:t>2</a:t>
            </a:r>
            <a:r>
              <a:rPr kumimoji="1" lang="zh-CN" altLang="en-US" sz="2800" b="1">
                <a:latin typeface="黑体" panose="02010609060101010101" pitchFamily="49" charset="-122"/>
                <a:ea typeface="黑体" panose="02010609060101010101" pitchFamily="49" charset="-122"/>
              </a:rPr>
              <a:t>的叠加</a:t>
            </a:r>
            <a:r>
              <a:rPr kumimoji="1" lang="en-US" altLang="zh-CN" sz="2800" b="1">
                <a:latin typeface="黑体" panose="02010609060101010101" pitchFamily="49" charset="-122"/>
                <a:ea typeface="黑体" panose="02010609060101010101" pitchFamily="49" charset="-122"/>
              </a:rPr>
              <a:t>--</a:t>
            </a:r>
            <a:r>
              <a:rPr kumimoji="1" lang="zh-CN" altLang="en-US" sz="2800" b="1">
                <a:latin typeface="黑体" panose="02010609060101010101" pitchFamily="49" charset="-122"/>
                <a:ea typeface="黑体" panose="02010609060101010101" pitchFamily="49" charset="-122"/>
              </a:rPr>
              <a:t>线路的</a:t>
            </a:r>
            <a:r>
              <a:rPr kumimoji="1" lang="zh-CN" altLang="en-US" sz="2800" b="1">
                <a:solidFill>
                  <a:srgbClr val="FF3300"/>
                </a:solidFill>
                <a:latin typeface="黑体" panose="02010609060101010101" pitchFamily="49" charset="-122"/>
                <a:ea typeface="黑体" panose="02010609060101010101" pitchFamily="49" charset="-122"/>
              </a:rPr>
              <a:t>年运行费用</a:t>
            </a:r>
            <a:r>
              <a:rPr kumimoji="1" lang="zh-CN" altLang="en-US" sz="2800" b="1">
                <a:latin typeface="黑体" panose="02010609060101010101" pitchFamily="49" charset="-122"/>
                <a:ea typeface="黑体" panose="02010609060101010101" pitchFamily="49" charset="-122"/>
              </a:rPr>
              <a:t>（线路年折旧费、维修管理费、电能损耗费）与</a:t>
            </a:r>
            <a:r>
              <a:rPr kumimoji="1" lang="zh-CN" altLang="en-US" sz="2800" b="1">
                <a:solidFill>
                  <a:srgbClr val="FF3300"/>
                </a:solidFill>
                <a:latin typeface="黑体" panose="02010609060101010101" pitchFamily="49" charset="-122"/>
                <a:ea typeface="黑体" panose="02010609060101010101" pitchFamily="49" charset="-122"/>
              </a:rPr>
              <a:t>导线截面</a:t>
            </a:r>
            <a:r>
              <a:rPr kumimoji="1" lang="zh-CN" altLang="en-US" sz="2800" b="1">
                <a:latin typeface="黑体" panose="02010609060101010101" pitchFamily="49" charset="-122"/>
                <a:ea typeface="黑体" panose="02010609060101010101" pitchFamily="49" charset="-122"/>
              </a:rPr>
              <a:t>的关系。</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1" name="Text Box 2">
            <a:extLst>
              <a:ext uri="{FF2B5EF4-FFF2-40B4-BE49-F238E27FC236}">
                <a16:creationId xmlns:a16="http://schemas.microsoft.com/office/drawing/2014/main" id="{79A77019-30FC-4288-95EC-C02F296DE520}"/>
              </a:ext>
            </a:extLst>
          </p:cNvPr>
          <p:cNvSpPr txBox="1">
            <a:spLocks noChangeArrowheads="1"/>
          </p:cNvSpPr>
          <p:nvPr/>
        </p:nvSpPr>
        <p:spPr bwMode="auto">
          <a:xfrm>
            <a:off x="533400" y="914400"/>
            <a:ext cx="830580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FF3300"/>
                </a:solidFill>
                <a:latin typeface="黑体" panose="02010609060101010101" pitchFamily="49" charset="-122"/>
                <a:ea typeface="黑体" panose="02010609060101010101" pitchFamily="49" charset="-122"/>
              </a:rPr>
              <a:t>经济截面</a:t>
            </a:r>
            <a:r>
              <a:rPr kumimoji="1" lang="en-US" altLang="zh-CN" sz="3200" b="1">
                <a:solidFill>
                  <a:srgbClr val="FF3300"/>
                </a:solidFill>
                <a:latin typeface="黑体" panose="02010609060101010101" pitchFamily="49" charset="-122"/>
                <a:ea typeface="黑体" panose="02010609060101010101" pitchFamily="49" charset="-122"/>
              </a:rPr>
              <a:t>A</a:t>
            </a:r>
            <a:r>
              <a:rPr kumimoji="1" lang="en-US" altLang="zh-CN" sz="3200" b="1" baseline="-25000">
                <a:solidFill>
                  <a:srgbClr val="FF3300"/>
                </a:solidFill>
                <a:latin typeface="黑体" panose="02010609060101010101" pitchFamily="49" charset="-122"/>
                <a:ea typeface="黑体" panose="02010609060101010101" pitchFamily="49" charset="-122"/>
              </a:rPr>
              <a:t>ec</a:t>
            </a:r>
            <a:r>
              <a:rPr kumimoji="1" lang="en-US" altLang="zh-CN" sz="3200" b="1">
                <a:solidFill>
                  <a:srgbClr val="FF3300"/>
                </a:solidFill>
                <a:latin typeface="黑体" panose="02010609060101010101" pitchFamily="49" charset="-122"/>
                <a:ea typeface="黑体" panose="02010609060101010101" pitchFamily="49" charset="-122"/>
              </a:rPr>
              <a:t>:</a:t>
            </a:r>
            <a:r>
              <a:rPr kumimoji="1" lang="zh-CN" altLang="en-US" sz="2800" b="1">
                <a:solidFill>
                  <a:srgbClr val="0000FF"/>
                </a:solidFill>
                <a:latin typeface="黑体" panose="02010609060101010101" pitchFamily="49" charset="-122"/>
                <a:ea typeface="黑体" panose="02010609060101010101" pitchFamily="49" charset="-122"/>
              </a:rPr>
              <a:t>从全面经济效益出发，使线路的年运行费用接近于最小而又适当考虑有色金属节约的导线截面。</a:t>
            </a:r>
          </a:p>
        </p:txBody>
      </p:sp>
      <p:sp>
        <p:nvSpPr>
          <p:cNvPr id="22532" name="Text Box 3">
            <a:extLst>
              <a:ext uri="{FF2B5EF4-FFF2-40B4-BE49-F238E27FC236}">
                <a16:creationId xmlns:a16="http://schemas.microsoft.com/office/drawing/2014/main" id="{BC9BE212-7CAB-48E0-B06D-9B8AD27ACC88}"/>
              </a:ext>
            </a:extLst>
          </p:cNvPr>
          <p:cNvSpPr txBox="1">
            <a:spLocks noChangeArrowheads="1"/>
          </p:cNvSpPr>
          <p:nvPr/>
        </p:nvSpPr>
        <p:spPr bwMode="auto">
          <a:xfrm>
            <a:off x="900113" y="2636838"/>
            <a:ext cx="72009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FF3300"/>
                </a:solidFill>
                <a:latin typeface="黑体" panose="02010609060101010101" pitchFamily="49" charset="-122"/>
                <a:ea typeface="黑体" panose="02010609060101010101" pitchFamily="49" charset="-122"/>
              </a:rPr>
              <a:t>按经济电流密度</a:t>
            </a:r>
            <a:r>
              <a:rPr kumimoji="1" lang="en-US" altLang="zh-CN" sz="3200" b="1">
                <a:solidFill>
                  <a:srgbClr val="0000FF"/>
                </a:solidFill>
                <a:latin typeface="黑体" panose="02010609060101010101" pitchFamily="49" charset="-122"/>
                <a:ea typeface="黑体" panose="02010609060101010101" pitchFamily="49" charset="-122"/>
              </a:rPr>
              <a:t>j</a:t>
            </a:r>
            <a:r>
              <a:rPr kumimoji="1" lang="en-US" altLang="zh-CN" sz="3200" b="1" baseline="-25000">
                <a:solidFill>
                  <a:srgbClr val="0000FF"/>
                </a:solidFill>
                <a:latin typeface="黑体" panose="02010609060101010101" pitchFamily="49" charset="-122"/>
                <a:ea typeface="黑体" panose="02010609060101010101" pitchFamily="49" charset="-122"/>
              </a:rPr>
              <a:t>ec</a:t>
            </a:r>
            <a:r>
              <a:rPr kumimoji="1" lang="zh-CN" altLang="en-US" sz="3200" b="1">
                <a:solidFill>
                  <a:srgbClr val="FF3300"/>
                </a:solidFill>
                <a:latin typeface="黑体" panose="02010609060101010101" pitchFamily="49" charset="-122"/>
                <a:ea typeface="黑体" panose="02010609060101010101" pitchFamily="49" charset="-122"/>
              </a:rPr>
              <a:t>计算经济截面</a:t>
            </a:r>
            <a:r>
              <a:rPr kumimoji="1" lang="en-US" altLang="zh-CN" sz="3200" b="1">
                <a:solidFill>
                  <a:srgbClr val="0000FF"/>
                </a:solidFill>
                <a:latin typeface="黑体" panose="02010609060101010101" pitchFamily="49" charset="-122"/>
                <a:ea typeface="黑体" panose="02010609060101010101" pitchFamily="49" charset="-122"/>
              </a:rPr>
              <a:t>A</a:t>
            </a:r>
            <a:r>
              <a:rPr kumimoji="1" lang="en-US" altLang="zh-CN" sz="3200" b="1" baseline="-25000">
                <a:solidFill>
                  <a:srgbClr val="0000FF"/>
                </a:solidFill>
                <a:latin typeface="黑体" panose="02010609060101010101" pitchFamily="49" charset="-122"/>
                <a:ea typeface="黑体" panose="02010609060101010101" pitchFamily="49" charset="-122"/>
              </a:rPr>
              <a:t>ec</a:t>
            </a:r>
            <a:r>
              <a:rPr kumimoji="1" lang="zh-CN" altLang="en-US" sz="3200" b="1">
                <a:solidFill>
                  <a:srgbClr val="FF3300"/>
                </a:solidFill>
                <a:latin typeface="黑体" panose="02010609060101010101" pitchFamily="49" charset="-122"/>
                <a:ea typeface="黑体" panose="02010609060101010101" pitchFamily="49" charset="-122"/>
              </a:rPr>
              <a:t>：</a:t>
            </a:r>
          </a:p>
        </p:txBody>
      </p:sp>
      <p:graphicFrame>
        <p:nvGraphicFramePr>
          <p:cNvPr id="22530" name="Object 1024">
            <a:extLst>
              <a:ext uri="{FF2B5EF4-FFF2-40B4-BE49-F238E27FC236}">
                <a16:creationId xmlns:a16="http://schemas.microsoft.com/office/drawing/2014/main" id="{9F993F4A-569D-4678-8CA3-35E44D23FC4D}"/>
              </a:ext>
            </a:extLst>
          </p:cNvPr>
          <p:cNvGraphicFramePr>
            <a:graphicFrameLocks noChangeAspect="1"/>
          </p:cNvGraphicFramePr>
          <p:nvPr/>
        </p:nvGraphicFramePr>
        <p:xfrm>
          <a:off x="755650" y="3284538"/>
          <a:ext cx="7777163" cy="1182687"/>
        </p:xfrm>
        <a:graphic>
          <a:graphicData uri="http://schemas.openxmlformats.org/presentationml/2006/ole">
            <mc:AlternateContent xmlns:mc="http://schemas.openxmlformats.org/markup-compatibility/2006">
              <mc:Choice xmlns:v="urn:schemas-microsoft-com:vml" Requires="v">
                <p:oleObj name="Equation" r:id="rId2" imgW="3047760" imgH="431640" progId="Equation.DSMT4">
                  <p:embed/>
                </p:oleObj>
              </mc:Choice>
              <mc:Fallback>
                <p:oleObj name="Equation" r:id="rId2" imgW="3047760" imgH="431640" progId="Equation.DSMT4">
                  <p:embed/>
                  <p:pic>
                    <p:nvPicPr>
                      <p:cNvPr id="0"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3284538"/>
                        <a:ext cx="7777163" cy="1182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3" name="Text Box 5">
            <a:extLst>
              <a:ext uri="{FF2B5EF4-FFF2-40B4-BE49-F238E27FC236}">
                <a16:creationId xmlns:a16="http://schemas.microsoft.com/office/drawing/2014/main" id="{1EFA131D-897F-44AA-8F85-E08A531BEACA}"/>
              </a:ext>
            </a:extLst>
          </p:cNvPr>
          <p:cNvSpPr txBox="1">
            <a:spLocks noChangeArrowheads="1"/>
          </p:cNvSpPr>
          <p:nvPr/>
        </p:nvSpPr>
        <p:spPr bwMode="auto">
          <a:xfrm>
            <a:off x="611188" y="4797425"/>
            <a:ext cx="8077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黑体" panose="02010609060101010101" pitchFamily="49" charset="-122"/>
                <a:ea typeface="黑体" panose="02010609060101010101" pitchFamily="49" charset="-122"/>
              </a:rPr>
              <a:t>计算出</a:t>
            </a:r>
            <a:r>
              <a:rPr kumimoji="1" lang="en-US" altLang="zh-CN" sz="2800" b="1">
                <a:latin typeface="黑体" panose="02010609060101010101" pitchFamily="49" charset="-122"/>
                <a:ea typeface="黑体" panose="02010609060101010101" pitchFamily="49" charset="-122"/>
              </a:rPr>
              <a:t>A</a:t>
            </a:r>
            <a:r>
              <a:rPr kumimoji="1" lang="en-US" altLang="zh-CN" sz="2800" b="1" baseline="-25000">
                <a:latin typeface="黑体" panose="02010609060101010101" pitchFamily="49" charset="-122"/>
                <a:ea typeface="黑体" panose="02010609060101010101" pitchFamily="49" charset="-122"/>
              </a:rPr>
              <a:t>ec</a:t>
            </a:r>
            <a:r>
              <a:rPr kumimoji="1" lang="zh-CN" altLang="en-US" sz="2800" b="1">
                <a:latin typeface="黑体" panose="02010609060101010101" pitchFamily="49" charset="-122"/>
                <a:ea typeface="黑体" panose="02010609060101010101" pitchFamily="49" charset="-122"/>
              </a:rPr>
              <a:t>后，选取</a:t>
            </a:r>
            <a:r>
              <a:rPr kumimoji="1" lang="zh-CN" altLang="en-US" sz="2800" b="1">
                <a:solidFill>
                  <a:srgbClr val="FF3300"/>
                </a:solidFill>
                <a:latin typeface="黑体" panose="02010609060101010101" pitchFamily="49" charset="-122"/>
                <a:ea typeface="黑体" panose="02010609060101010101" pitchFamily="49" charset="-122"/>
              </a:rPr>
              <a:t>最接近</a:t>
            </a:r>
            <a:r>
              <a:rPr kumimoji="1" lang="zh-CN" altLang="en-US" sz="2800" b="1">
                <a:latin typeface="黑体" panose="02010609060101010101" pitchFamily="49" charset="-122"/>
                <a:ea typeface="黑体" panose="02010609060101010101" pitchFamily="49" charset="-122"/>
              </a:rPr>
              <a:t>的标准截面（</a:t>
            </a:r>
            <a:r>
              <a:rPr kumimoji="1" lang="zh-CN" altLang="en-US" sz="2800" b="1">
                <a:solidFill>
                  <a:srgbClr val="0000FF"/>
                </a:solidFill>
                <a:latin typeface="黑体" panose="02010609060101010101" pitchFamily="49" charset="-122"/>
                <a:ea typeface="黑体" panose="02010609060101010101" pitchFamily="49" charset="-122"/>
              </a:rPr>
              <a:t>可取较小值</a:t>
            </a:r>
            <a:r>
              <a:rPr kumimoji="1" lang="zh-CN" altLang="en-US" sz="2800" b="1">
                <a:latin typeface="黑体" panose="02010609060101010101" pitchFamily="49" charset="-122"/>
                <a:ea typeface="黑体" panose="02010609060101010101" pitchFamily="49" charset="-122"/>
              </a:rPr>
              <a:t>），再校验其他条件。</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9" name="Text Box 2">
            <a:extLst>
              <a:ext uri="{FF2B5EF4-FFF2-40B4-BE49-F238E27FC236}">
                <a16:creationId xmlns:a16="http://schemas.microsoft.com/office/drawing/2014/main" id="{FC17F823-4468-4D45-85D1-710F1720A45E}"/>
              </a:ext>
            </a:extLst>
          </p:cNvPr>
          <p:cNvSpPr txBox="1">
            <a:spLocks noChangeArrowheads="1"/>
          </p:cNvSpPr>
          <p:nvPr/>
        </p:nvSpPr>
        <p:spPr bwMode="auto">
          <a:xfrm>
            <a:off x="457200" y="838200"/>
            <a:ext cx="3657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FF3300"/>
                </a:solidFill>
                <a:latin typeface="Times New Roman" panose="02020603050405020304" pitchFamily="18" charset="0"/>
                <a:ea typeface="黑体" panose="02010609060101010101" pitchFamily="49" charset="-122"/>
              </a:rPr>
              <a:t>（三）环形接线</a:t>
            </a:r>
          </a:p>
        </p:txBody>
      </p:sp>
      <p:graphicFrame>
        <p:nvGraphicFramePr>
          <p:cNvPr id="4098" name="Object 3">
            <a:extLst>
              <a:ext uri="{FF2B5EF4-FFF2-40B4-BE49-F238E27FC236}">
                <a16:creationId xmlns:a16="http://schemas.microsoft.com/office/drawing/2014/main" id="{4A932358-0532-479F-8F44-C17D0AB697B4}"/>
              </a:ext>
            </a:extLst>
          </p:cNvPr>
          <p:cNvGraphicFramePr>
            <a:graphicFrameLocks noChangeAspect="1"/>
          </p:cNvGraphicFramePr>
          <p:nvPr/>
        </p:nvGraphicFramePr>
        <p:xfrm>
          <a:off x="4648200" y="1828800"/>
          <a:ext cx="4191000" cy="3824288"/>
        </p:xfrm>
        <a:graphic>
          <a:graphicData uri="http://schemas.openxmlformats.org/presentationml/2006/ole">
            <mc:AlternateContent xmlns:mc="http://schemas.openxmlformats.org/markup-compatibility/2006">
              <mc:Choice xmlns:v="urn:schemas-microsoft-com:vml" Requires="v">
                <p:oleObj name="Bitmap Image" r:id="rId3" imgW="10000000" imgH="9123810" progId="Paint.Picture">
                  <p:embed/>
                </p:oleObj>
              </mc:Choice>
              <mc:Fallback>
                <p:oleObj name="Bitmap Image" r:id="rId3" imgW="10000000" imgH="9123810"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828800"/>
                        <a:ext cx="4191000" cy="382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0" name="Text Box 4">
            <a:extLst>
              <a:ext uri="{FF2B5EF4-FFF2-40B4-BE49-F238E27FC236}">
                <a16:creationId xmlns:a16="http://schemas.microsoft.com/office/drawing/2014/main" id="{C6ACA89E-B0C3-46F5-88E6-81C94575302B}"/>
              </a:ext>
            </a:extLst>
          </p:cNvPr>
          <p:cNvSpPr txBox="1">
            <a:spLocks noChangeArrowheads="1"/>
          </p:cNvSpPr>
          <p:nvPr/>
        </p:nvSpPr>
        <p:spPr bwMode="auto">
          <a:xfrm>
            <a:off x="323850" y="1700213"/>
            <a:ext cx="4470400"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ea typeface="黑体" panose="02010609060101010101" pitchFamily="49" charset="-122"/>
              </a:rPr>
              <a:t>实质上是</a:t>
            </a:r>
            <a:r>
              <a:rPr kumimoji="1" lang="zh-CN" altLang="en-US" sz="2800" b="1">
                <a:solidFill>
                  <a:srgbClr val="FF3300"/>
                </a:solidFill>
                <a:latin typeface="Times New Roman" panose="02020603050405020304" pitchFamily="18" charset="0"/>
                <a:ea typeface="黑体" panose="02010609060101010101" pitchFamily="49" charset="-122"/>
              </a:rPr>
              <a:t>两端供电的树干式接线</a:t>
            </a:r>
            <a:r>
              <a:rPr kumimoji="1" lang="zh-CN" altLang="en-US" sz="2800" b="1">
                <a:latin typeface="Times New Roman" panose="02020603050405020304" pitchFamily="18" charset="0"/>
                <a:ea typeface="黑体" panose="02010609060101010101" pitchFamily="49" charset="-122"/>
              </a:rPr>
              <a:t>；</a:t>
            </a:r>
          </a:p>
          <a:p>
            <a:pPr eaLnBrk="1" hangingPunct="1">
              <a:spcBef>
                <a:spcPct val="50000"/>
              </a:spcBef>
            </a:pPr>
            <a:r>
              <a:rPr kumimoji="1" lang="zh-CN" altLang="en-US" sz="2800" b="1">
                <a:latin typeface="Times New Roman" panose="02020603050405020304" pitchFamily="18" charset="0"/>
                <a:ea typeface="黑体" panose="02010609060101010101" pitchFamily="49" charset="-122"/>
              </a:rPr>
              <a:t>在现代</a:t>
            </a:r>
            <a:r>
              <a:rPr kumimoji="1" lang="zh-CN" altLang="en-US" sz="2800" b="1">
                <a:solidFill>
                  <a:srgbClr val="FF3300"/>
                </a:solidFill>
                <a:latin typeface="Times New Roman" panose="02020603050405020304" pitchFamily="18" charset="0"/>
                <a:ea typeface="黑体" panose="02010609060101010101" pitchFamily="49" charset="-122"/>
              </a:rPr>
              <a:t>城市电网中</a:t>
            </a:r>
            <a:r>
              <a:rPr kumimoji="1" lang="zh-CN" altLang="en-US" sz="2800" b="1">
                <a:latin typeface="Times New Roman" panose="02020603050405020304" pitchFamily="18" charset="0"/>
                <a:ea typeface="黑体" panose="02010609060101010101" pitchFamily="49" charset="-122"/>
              </a:rPr>
              <a:t>应用广；</a:t>
            </a:r>
          </a:p>
          <a:p>
            <a:pPr eaLnBrk="1" hangingPunct="1">
              <a:spcBef>
                <a:spcPct val="50000"/>
              </a:spcBef>
            </a:pPr>
            <a:r>
              <a:rPr kumimoji="1" lang="zh-CN" altLang="en-US" sz="2800" b="1">
                <a:latin typeface="Times New Roman" panose="02020603050405020304" pitchFamily="18" charset="0"/>
                <a:ea typeface="黑体" panose="02010609060101010101" pitchFamily="49" charset="-122"/>
              </a:rPr>
              <a:t>多用</a:t>
            </a:r>
            <a:r>
              <a:rPr kumimoji="1" lang="zh-CN" altLang="en-US" sz="2800" b="1">
                <a:solidFill>
                  <a:srgbClr val="0000FF"/>
                </a:solidFill>
                <a:latin typeface="Times New Roman" panose="02020603050405020304" pitchFamily="18" charset="0"/>
                <a:ea typeface="黑体" panose="02010609060101010101" pitchFamily="49" charset="-122"/>
              </a:rPr>
              <a:t>“</a:t>
            </a:r>
            <a:r>
              <a:rPr kumimoji="1" lang="zh-CN" altLang="en-US" sz="2800" b="1">
                <a:solidFill>
                  <a:srgbClr val="FF3300"/>
                </a:solidFill>
                <a:latin typeface="Times New Roman" panose="02020603050405020304" pitchFamily="18" charset="0"/>
                <a:ea typeface="黑体" panose="02010609060101010101" pitchFamily="49" charset="-122"/>
              </a:rPr>
              <a:t>开口”（开环）运行方式</a:t>
            </a:r>
            <a:r>
              <a:rPr kumimoji="1" lang="en-US" altLang="zh-CN" sz="2800" b="1">
                <a:latin typeface="Times New Roman" panose="02020603050405020304" pitchFamily="18" charset="0"/>
                <a:ea typeface="黑体" panose="02010609060101010101" pitchFamily="49" charset="-122"/>
              </a:rPr>
              <a:t>---</a:t>
            </a:r>
            <a:r>
              <a:rPr kumimoji="1" lang="zh-CN" altLang="en-US" sz="2800" b="1">
                <a:latin typeface="Times New Roman" panose="02020603050405020304" pitchFamily="18" charset="0"/>
                <a:ea typeface="黑体" panose="02010609060101010101" pitchFamily="49" charset="-122"/>
              </a:rPr>
              <a:t>可避免环形线路上发生故障时影响整个电网，也便于实现线路保护的选择性；</a:t>
            </a:r>
          </a:p>
          <a:p>
            <a:pPr eaLnBrk="1" hangingPunct="1">
              <a:spcBef>
                <a:spcPct val="50000"/>
              </a:spcBef>
            </a:pPr>
            <a:r>
              <a:rPr kumimoji="1" lang="zh-CN" altLang="en-US" sz="2800" b="1">
                <a:solidFill>
                  <a:srgbClr val="0000FF"/>
                </a:solidFill>
                <a:latin typeface="Times New Roman" panose="02020603050405020304" pitchFamily="18" charset="0"/>
                <a:ea typeface="黑体" panose="02010609060101010101" pitchFamily="49" charset="-122"/>
              </a:rPr>
              <a:t>环线上多采用负荷开关，便于切换操作。</a:t>
            </a:r>
          </a:p>
        </p:txBody>
      </p:sp>
      <p:sp>
        <p:nvSpPr>
          <p:cNvPr id="4101" name="TextBox 4">
            <a:extLst>
              <a:ext uri="{FF2B5EF4-FFF2-40B4-BE49-F238E27FC236}">
                <a16:creationId xmlns:a16="http://schemas.microsoft.com/office/drawing/2014/main" id="{4D72AE77-680D-4FA8-AC1A-63CB9F933690}"/>
              </a:ext>
            </a:extLst>
          </p:cNvPr>
          <p:cNvSpPr txBox="1">
            <a:spLocks noChangeArrowheads="1"/>
          </p:cNvSpPr>
          <p:nvPr/>
        </p:nvSpPr>
        <p:spPr bwMode="auto">
          <a:xfrm>
            <a:off x="7667625" y="5373688"/>
            <a:ext cx="1081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1200"/>
              <a:t>QL </a:t>
            </a:r>
            <a:r>
              <a:rPr lang="zh-CN" altLang="en-US" sz="1200"/>
              <a:t>负荷开关</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6802" name="Text Box 2">
            <a:extLst>
              <a:ext uri="{FF2B5EF4-FFF2-40B4-BE49-F238E27FC236}">
                <a16:creationId xmlns:a16="http://schemas.microsoft.com/office/drawing/2014/main" id="{56780DE4-525E-4187-8D14-554FD2473F5B}"/>
              </a:ext>
            </a:extLst>
          </p:cNvPr>
          <p:cNvSpPr txBox="1">
            <a:spLocks noChangeArrowheads="1"/>
          </p:cNvSpPr>
          <p:nvPr/>
        </p:nvSpPr>
        <p:spPr bwMode="auto">
          <a:xfrm>
            <a:off x="323850" y="692150"/>
            <a:ext cx="83058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黑体" panose="02010609060101010101" pitchFamily="49" charset="-122"/>
                <a:ea typeface="黑体" panose="02010609060101010101" pitchFamily="49" charset="-122"/>
              </a:rPr>
              <a:t>例</a:t>
            </a:r>
            <a:r>
              <a:rPr kumimoji="1" lang="en-US" altLang="zh-CN" sz="2800" b="1">
                <a:latin typeface="黑体" panose="02010609060101010101" pitchFamily="49" charset="-122"/>
                <a:ea typeface="黑体" panose="02010609060101010101" pitchFamily="49" charset="-122"/>
              </a:rPr>
              <a:t>5</a:t>
            </a:r>
            <a:r>
              <a:rPr kumimoji="1" lang="zh-CN" altLang="en-US" sz="2800" b="1">
                <a:latin typeface="黑体" panose="02010609060101010101" pitchFamily="49" charset="-122"/>
                <a:ea typeface="黑体" panose="02010609060101010101" pitchFamily="49" charset="-122"/>
              </a:rPr>
              <a:t>－</a:t>
            </a:r>
            <a:r>
              <a:rPr kumimoji="1" lang="en-US" altLang="zh-CN" sz="2800" b="1">
                <a:latin typeface="黑体" panose="02010609060101010101" pitchFamily="49" charset="-122"/>
                <a:ea typeface="黑体" panose="02010609060101010101" pitchFamily="49" charset="-122"/>
              </a:rPr>
              <a:t>3</a:t>
            </a:r>
            <a:r>
              <a:rPr kumimoji="1" lang="zh-CN" altLang="en-US" sz="2800" b="1">
                <a:latin typeface="黑体" panose="02010609060101010101" pitchFamily="49" charset="-122"/>
                <a:ea typeface="黑体" panose="02010609060101010101" pitchFamily="49" charset="-122"/>
              </a:rPr>
              <a:t>　一条用</a:t>
            </a:r>
            <a:r>
              <a:rPr kumimoji="1" lang="en-US" altLang="zh-CN" sz="2800" b="1">
                <a:latin typeface="黑体" panose="02010609060101010101" pitchFamily="49" charset="-122"/>
                <a:ea typeface="黑体" panose="02010609060101010101" pitchFamily="49" charset="-122"/>
              </a:rPr>
              <a:t>LGJ</a:t>
            </a:r>
            <a:r>
              <a:rPr kumimoji="1" lang="zh-CN" altLang="en-US" sz="2800" b="1">
                <a:latin typeface="黑体" panose="02010609060101010101" pitchFamily="49" charset="-122"/>
                <a:ea typeface="黑体" panose="02010609060101010101" pitchFamily="49" charset="-122"/>
              </a:rPr>
              <a:t>型钢芯</a:t>
            </a:r>
            <a:r>
              <a:rPr kumimoji="1" lang="zh-CN" altLang="en-US" sz="2800" b="1">
                <a:solidFill>
                  <a:srgbClr val="0000FF"/>
                </a:solidFill>
                <a:latin typeface="黑体" panose="02010609060101010101" pitchFamily="49" charset="-122"/>
                <a:ea typeface="黑体" panose="02010609060101010101" pitchFamily="49" charset="-122"/>
              </a:rPr>
              <a:t>铝线</a:t>
            </a:r>
            <a:r>
              <a:rPr kumimoji="1" lang="zh-CN" altLang="en-US" sz="2800" b="1">
                <a:latin typeface="黑体" panose="02010609060101010101" pitchFamily="49" charset="-122"/>
                <a:ea typeface="黑体" panose="02010609060101010101" pitchFamily="49" charset="-122"/>
              </a:rPr>
              <a:t>架设的</a:t>
            </a:r>
            <a:r>
              <a:rPr kumimoji="1" lang="en-US" altLang="zh-CN" sz="2800" b="1">
                <a:latin typeface="黑体" panose="02010609060101010101" pitchFamily="49" charset="-122"/>
                <a:ea typeface="黑体" panose="02010609060101010101" pitchFamily="49" charset="-122"/>
              </a:rPr>
              <a:t>5km</a:t>
            </a:r>
            <a:r>
              <a:rPr kumimoji="1" lang="zh-CN" altLang="en-US" sz="2800" b="1">
                <a:latin typeface="黑体" panose="02010609060101010101" pitchFamily="49" charset="-122"/>
                <a:ea typeface="黑体" panose="02010609060101010101" pitchFamily="49" charset="-122"/>
              </a:rPr>
              <a:t>长的</a:t>
            </a:r>
            <a:r>
              <a:rPr kumimoji="1" lang="en-US" altLang="zh-CN" sz="2800" b="1">
                <a:latin typeface="黑体" panose="02010609060101010101" pitchFamily="49" charset="-122"/>
                <a:ea typeface="黑体" panose="02010609060101010101" pitchFamily="49" charset="-122"/>
              </a:rPr>
              <a:t>35kv</a:t>
            </a:r>
            <a:r>
              <a:rPr kumimoji="1" lang="zh-CN" altLang="en-US" sz="2800" b="1">
                <a:latin typeface="黑体" panose="02010609060101010101" pitchFamily="49" charset="-122"/>
                <a:ea typeface="黑体" panose="02010609060101010101" pitchFamily="49" charset="-122"/>
              </a:rPr>
              <a:t>架空线中，</a:t>
            </a:r>
            <a:r>
              <a:rPr kumimoji="1" lang="zh-CN" altLang="en-US" sz="2800" b="1">
                <a:solidFill>
                  <a:srgbClr val="3704F4"/>
                </a:solidFill>
                <a:latin typeface="黑体" panose="02010609060101010101" pitchFamily="49" charset="-122"/>
                <a:ea typeface="黑体" panose="02010609060101010101" pitchFamily="49" charset="-122"/>
              </a:rPr>
              <a:t>计算负荷</a:t>
            </a:r>
            <a:r>
              <a:rPr kumimoji="1" lang="zh-CN" altLang="en-US" sz="2800" b="1">
                <a:latin typeface="黑体" panose="02010609060101010101" pitchFamily="49" charset="-122"/>
                <a:ea typeface="黑体" panose="02010609060101010101" pitchFamily="49" charset="-122"/>
              </a:rPr>
              <a:t>为</a:t>
            </a:r>
            <a:r>
              <a:rPr kumimoji="1" lang="en-US" altLang="zh-CN" sz="2800" b="1">
                <a:latin typeface="黑体" panose="02010609060101010101" pitchFamily="49" charset="-122"/>
                <a:ea typeface="黑体" panose="02010609060101010101" pitchFamily="49" charset="-122"/>
              </a:rPr>
              <a:t>2500kw</a:t>
            </a:r>
            <a:r>
              <a:rPr kumimoji="1" lang="zh-CN" altLang="en-US" sz="2800" b="1">
                <a:latin typeface="黑体" panose="02010609060101010101" pitchFamily="49" charset="-122"/>
                <a:ea typeface="黑体" panose="02010609060101010101" pitchFamily="49" charset="-122"/>
              </a:rPr>
              <a:t>，</a:t>
            </a:r>
            <a:r>
              <a:rPr kumimoji="1" lang="en-US" altLang="zh-CN" sz="2800" b="1">
                <a:latin typeface="黑体" panose="02010609060101010101" pitchFamily="49" charset="-122"/>
                <a:ea typeface="黑体" panose="02010609060101010101" pitchFamily="49" charset="-122"/>
              </a:rPr>
              <a:t>cos</a:t>
            </a:r>
            <a:r>
              <a:rPr kumimoji="1" lang="en-US" altLang="zh-CN" sz="2800" b="1">
                <a:latin typeface="黑体" panose="02010609060101010101" pitchFamily="49" charset="-122"/>
                <a:ea typeface="黑体" panose="02010609060101010101" pitchFamily="49" charset="-122"/>
                <a:sym typeface="Symbol" panose="05050102010706020507" pitchFamily="18" charset="2"/>
              </a:rPr>
              <a:t>=0.7</a:t>
            </a:r>
            <a:r>
              <a:rPr kumimoji="1" lang="zh-CN" altLang="en-US" sz="2800" b="1">
                <a:latin typeface="黑体" panose="02010609060101010101" pitchFamily="49" charset="-122"/>
                <a:ea typeface="黑体" panose="02010609060101010101" pitchFamily="49" charset="-122"/>
                <a:sym typeface="Symbol" panose="05050102010706020507" pitchFamily="18" charset="2"/>
              </a:rPr>
              <a:t>，</a:t>
            </a:r>
            <a:r>
              <a:rPr kumimoji="1" lang="en-US" altLang="zh-CN" sz="2800" b="1">
                <a:solidFill>
                  <a:srgbClr val="3704F4"/>
                </a:solidFill>
                <a:latin typeface="黑体" panose="02010609060101010101" pitchFamily="49" charset="-122"/>
                <a:ea typeface="黑体" panose="02010609060101010101" pitchFamily="49" charset="-122"/>
                <a:sym typeface="Symbol" panose="05050102010706020507" pitchFamily="18" charset="2"/>
              </a:rPr>
              <a:t>T</a:t>
            </a:r>
            <a:r>
              <a:rPr kumimoji="1" lang="en-US" altLang="zh-CN" sz="2800" b="1" baseline="-25000">
                <a:solidFill>
                  <a:srgbClr val="3704F4"/>
                </a:solidFill>
                <a:latin typeface="黑体" panose="02010609060101010101" pitchFamily="49" charset="-122"/>
                <a:ea typeface="黑体" panose="02010609060101010101" pitchFamily="49" charset="-122"/>
                <a:sym typeface="Symbol" panose="05050102010706020507" pitchFamily="18" charset="2"/>
              </a:rPr>
              <a:t>max</a:t>
            </a:r>
            <a:r>
              <a:rPr kumimoji="1" lang="en-US" altLang="zh-CN" sz="2800" b="1">
                <a:solidFill>
                  <a:srgbClr val="3704F4"/>
                </a:solidFill>
                <a:latin typeface="黑体" panose="02010609060101010101" pitchFamily="49" charset="-122"/>
                <a:ea typeface="黑体" panose="02010609060101010101" pitchFamily="49" charset="-122"/>
                <a:sym typeface="Symbol" panose="05050102010706020507" pitchFamily="18" charset="2"/>
              </a:rPr>
              <a:t>=4800h</a:t>
            </a:r>
            <a:r>
              <a:rPr kumimoji="1" lang="zh-CN" altLang="en-US" sz="2800" b="1">
                <a:latin typeface="黑体" panose="02010609060101010101" pitchFamily="49" charset="-122"/>
                <a:ea typeface="黑体" panose="02010609060101010101" pitchFamily="49" charset="-122"/>
                <a:sym typeface="Symbol" panose="05050102010706020507" pitchFamily="18" charset="2"/>
              </a:rPr>
              <a:t>。试选择其经济载面，并校验其发热条件和机械强度。</a:t>
            </a:r>
            <a:endParaRPr kumimoji="1" lang="zh-CN" altLang="en-US" sz="2800" b="1">
              <a:latin typeface="黑体" panose="02010609060101010101" pitchFamily="49" charset="-122"/>
              <a:ea typeface="黑体" panose="02010609060101010101" pitchFamily="49" charset="-122"/>
            </a:endParaRPr>
          </a:p>
        </p:txBody>
      </p:sp>
      <p:sp>
        <p:nvSpPr>
          <p:cNvPr id="162826" name="Rectangle 10">
            <a:extLst>
              <a:ext uri="{FF2B5EF4-FFF2-40B4-BE49-F238E27FC236}">
                <a16:creationId xmlns:a16="http://schemas.microsoft.com/office/drawing/2014/main" id="{6D97B6B4-670C-45C0-80F1-5E958B9FA920}"/>
              </a:ext>
            </a:extLst>
          </p:cNvPr>
          <p:cNvSpPr>
            <a:spLocks noGrp="1" noChangeArrowheads="1"/>
          </p:cNvSpPr>
          <p:nvPr>
            <p:ph type="body" idx="1"/>
          </p:nvPr>
        </p:nvSpPr>
        <p:spPr>
          <a:xfrm>
            <a:off x="611188" y="2781300"/>
            <a:ext cx="7994650" cy="3671888"/>
          </a:xfrm>
          <a:noFill/>
        </p:spPr>
        <p:txBody>
          <a:bodyPr/>
          <a:lstStyle/>
          <a:p>
            <a:pPr eaLnBrk="1" hangingPunct="1">
              <a:lnSpc>
                <a:spcPct val="90000"/>
              </a:lnSpc>
              <a:buFontTx/>
              <a:buNone/>
            </a:pPr>
            <a:r>
              <a:rPr lang="zh-CN" altLang="en-US" b="1">
                <a:latin typeface="黑体" panose="02010609060101010101" pitchFamily="49" charset="-122"/>
                <a:ea typeface="黑体" panose="02010609060101010101" pitchFamily="49" charset="-122"/>
              </a:rPr>
              <a:t>解题步骤：</a:t>
            </a:r>
          </a:p>
          <a:p>
            <a:pPr eaLnBrk="1" hangingPunct="1">
              <a:lnSpc>
                <a:spcPct val="90000"/>
              </a:lnSpc>
            </a:pPr>
            <a:r>
              <a:rPr lang="zh-CN" altLang="en-US" b="1">
                <a:latin typeface="黑体" panose="02010609060101010101" pitchFamily="49" charset="-122"/>
                <a:ea typeface="黑体" panose="02010609060101010101" pitchFamily="49" charset="-122"/>
              </a:rPr>
              <a:t>计算</a:t>
            </a:r>
            <a:r>
              <a:rPr lang="en-US" altLang="zh-CN" b="1">
                <a:latin typeface="黑体" panose="02010609060101010101" pitchFamily="49" charset="-122"/>
                <a:ea typeface="黑体" panose="02010609060101010101" pitchFamily="49" charset="-122"/>
              </a:rPr>
              <a:t>I</a:t>
            </a:r>
            <a:r>
              <a:rPr lang="en-US" altLang="zh-CN" b="1" baseline="-25000">
                <a:latin typeface="黑体" panose="02010609060101010101" pitchFamily="49" charset="-122"/>
                <a:ea typeface="黑体" panose="02010609060101010101" pitchFamily="49" charset="-122"/>
              </a:rPr>
              <a:t>30</a:t>
            </a:r>
            <a:r>
              <a:rPr lang="zh-CN" altLang="en-US" b="1">
                <a:latin typeface="黑体" panose="02010609060101010101" pitchFamily="49" charset="-122"/>
                <a:ea typeface="黑体" panose="02010609060101010101" pitchFamily="49" charset="-122"/>
              </a:rPr>
              <a:t>；</a:t>
            </a:r>
          </a:p>
          <a:p>
            <a:pPr eaLnBrk="1" hangingPunct="1">
              <a:lnSpc>
                <a:spcPct val="90000"/>
              </a:lnSpc>
            </a:pPr>
            <a:r>
              <a:rPr lang="zh-CN" altLang="en-US" b="1">
                <a:latin typeface="黑体" panose="02010609060101010101" pitchFamily="49" charset="-122"/>
                <a:ea typeface="黑体" panose="02010609060101010101" pitchFamily="49" charset="-122"/>
              </a:rPr>
              <a:t>由表</a:t>
            </a:r>
            <a:r>
              <a:rPr lang="en-US" altLang="zh-CN" b="1">
                <a:latin typeface="黑体" panose="02010609060101010101" pitchFamily="49" charset="-122"/>
                <a:ea typeface="黑体" panose="02010609060101010101" pitchFamily="49" charset="-122"/>
              </a:rPr>
              <a:t>5-3</a:t>
            </a:r>
            <a:r>
              <a:rPr lang="zh-CN" altLang="en-US" b="1">
                <a:latin typeface="黑体" panose="02010609060101010101" pitchFamily="49" charset="-122"/>
                <a:ea typeface="黑体" panose="02010609060101010101" pitchFamily="49" charset="-122"/>
              </a:rPr>
              <a:t>，得经济电流密度；</a:t>
            </a:r>
          </a:p>
          <a:p>
            <a:pPr eaLnBrk="1" hangingPunct="1">
              <a:lnSpc>
                <a:spcPct val="90000"/>
              </a:lnSpc>
            </a:pPr>
            <a:r>
              <a:rPr lang="zh-CN" altLang="en-US" b="1">
                <a:latin typeface="黑体" panose="02010609060101010101" pitchFamily="49" charset="-122"/>
                <a:ea typeface="黑体" panose="02010609060101010101" pitchFamily="49" charset="-122"/>
              </a:rPr>
              <a:t>计算经济截面，并查出标准截面；（附表</a:t>
            </a:r>
            <a:r>
              <a:rPr lang="en-US" altLang="zh-CN" b="1">
                <a:latin typeface="黑体" panose="02010609060101010101" pitchFamily="49" charset="-122"/>
                <a:ea typeface="黑体" panose="02010609060101010101" pitchFamily="49" charset="-122"/>
              </a:rPr>
              <a:t>16</a:t>
            </a:r>
            <a:r>
              <a:rPr lang="zh-CN" altLang="en-US" b="1">
                <a:latin typeface="黑体" panose="02010609060101010101" pitchFamily="49" charset="-122"/>
                <a:ea typeface="黑体" panose="02010609060101010101" pitchFamily="49" charset="-122"/>
              </a:rPr>
              <a:t>）</a:t>
            </a:r>
          </a:p>
          <a:p>
            <a:pPr eaLnBrk="1" hangingPunct="1">
              <a:lnSpc>
                <a:spcPct val="90000"/>
              </a:lnSpc>
            </a:pPr>
            <a:r>
              <a:rPr lang="zh-CN" altLang="en-US" b="1">
                <a:latin typeface="黑体" panose="02010609060101010101" pitchFamily="49" charset="-122"/>
                <a:ea typeface="黑体" panose="02010609060101010101" pitchFamily="49" charset="-122"/>
              </a:rPr>
              <a:t>查表</a:t>
            </a:r>
            <a:r>
              <a:rPr lang="en-US" altLang="zh-CN" b="1">
                <a:latin typeface="黑体" panose="02010609060101010101" pitchFamily="49" charset="-122"/>
                <a:ea typeface="黑体" panose="02010609060101010101" pitchFamily="49" charset="-122"/>
              </a:rPr>
              <a:t>16</a:t>
            </a:r>
            <a:r>
              <a:rPr lang="zh-CN" altLang="en-US" b="1">
                <a:latin typeface="黑体" panose="02010609060101010101" pitchFamily="49" charset="-122"/>
                <a:ea typeface="黑体" panose="02010609060101010101" pitchFamily="49" charset="-122"/>
              </a:rPr>
              <a:t>得允许载流量，并校验发热条件；</a:t>
            </a:r>
          </a:p>
          <a:p>
            <a:pPr eaLnBrk="1" hangingPunct="1">
              <a:lnSpc>
                <a:spcPct val="90000"/>
              </a:lnSpc>
            </a:pPr>
            <a:r>
              <a:rPr lang="zh-CN" altLang="en-US" b="1">
                <a:latin typeface="黑体" panose="02010609060101010101" pitchFamily="49" charset="-122"/>
                <a:ea typeface="黑体" panose="02010609060101010101" pitchFamily="49" charset="-122"/>
              </a:rPr>
              <a:t>查表</a:t>
            </a:r>
            <a:r>
              <a:rPr lang="en-US" altLang="zh-CN" b="1">
                <a:latin typeface="黑体" panose="02010609060101010101" pitchFamily="49" charset="-122"/>
                <a:ea typeface="黑体" panose="02010609060101010101" pitchFamily="49" charset="-122"/>
              </a:rPr>
              <a:t>14</a:t>
            </a:r>
            <a:r>
              <a:rPr lang="zh-CN" altLang="en-US" b="1">
                <a:latin typeface="黑体" panose="02010609060101010101" pitchFamily="49" charset="-122"/>
                <a:ea typeface="黑体" panose="02010609060101010101" pitchFamily="49" charset="-122"/>
              </a:rPr>
              <a:t>得最小截面，并校验机械强度。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2826">
                                            <p:txEl>
                                              <p:pRg st="0" end="0"/>
                                            </p:txEl>
                                          </p:spTgt>
                                        </p:tgtEl>
                                        <p:attrNameLst>
                                          <p:attrName>style.visibility</p:attrName>
                                        </p:attrNameLst>
                                      </p:cBhvr>
                                      <p:to>
                                        <p:strVal val="visible"/>
                                      </p:to>
                                    </p:set>
                                    <p:anim calcmode="lin" valueType="num">
                                      <p:cBhvr additive="base">
                                        <p:cTn id="7" dur="500" fill="hold"/>
                                        <p:tgtEl>
                                          <p:spTgt spid="16282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282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2826">
                                            <p:txEl>
                                              <p:pRg st="1" end="1"/>
                                            </p:txEl>
                                          </p:spTgt>
                                        </p:tgtEl>
                                        <p:attrNameLst>
                                          <p:attrName>style.visibility</p:attrName>
                                        </p:attrNameLst>
                                      </p:cBhvr>
                                      <p:to>
                                        <p:strVal val="visible"/>
                                      </p:to>
                                    </p:set>
                                    <p:anim calcmode="lin" valueType="num">
                                      <p:cBhvr additive="base">
                                        <p:cTn id="13" dur="500" fill="hold"/>
                                        <p:tgtEl>
                                          <p:spTgt spid="16282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282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2826">
                                            <p:txEl>
                                              <p:pRg st="2" end="2"/>
                                            </p:txEl>
                                          </p:spTgt>
                                        </p:tgtEl>
                                        <p:attrNameLst>
                                          <p:attrName>style.visibility</p:attrName>
                                        </p:attrNameLst>
                                      </p:cBhvr>
                                      <p:to>
                                        <p:strVal val="visible"/>
                                      </p:to>
                                    </p:set>
                                    <p:anim calcmode="lin" valueType="num">
                                      <p:cBhvr additive="base">
                                        <p:cTn id="19" dur="500" fill="hold"/>
                                        <p:tgtEl>
                                          <p:spTgt spid="16282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282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2826">
                                            <p:txEl>
                                              <p:pRg st="3" end="3"/>
                                            </p:txEl>
                                          </p:spTgt>
                                        </p:tgtEl>
                                        <p:attrNameLst>
                                          <p:attrName>style.visibility</p:attrName>
                                        </p:attrNameLst>
                                      </p:cBhvr>
                                      <p:to>
                                        <p:strVal val="visible"/>
                                      </p:to>
                                    </p:set>
                                    <p:anim calcmode="lin" valueType="num">
                                      <p:cBhvr additive="base">
                                        <p:cTn id="25" dur="500" fill="hold"/>
                                        <p:tgtEl>
                                          <p:spTgt spid="162826">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282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2826">
                                            <p:txEl>
                                              <p:pRg st="4" end="4"/>
                                            </p:txEl>
                                          </p:spTgt>
                                        </p:tgtEl>
                                        <p:attrNameLst>
                                          <p:attrName>style.visibility</p:attrName>
                                        </p:attrNameLst>
                                      </p:cBhvr>
                                      <p:to>
                                        <p:strVal val="visible"/>
                                      </p:to>
                                    </p:set>
                                    <p:anim calcmode="lin" valueType="num">
                                      <p:cBhvr additive="base">
                                        <p:cTn id="31" dur="500" fill="hold"/>
                                        <p:tgtEl>
                                          <p:spTgt spid="162826">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282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62826">
                                            <p:txEl>
                                              <p:pRg st="5" end="5"/>
                                            </p:txEl>
                                          </p:spTgt>
                                        </p:tgtEl>
                                        <p:attrNameLst>
                                          <p:attrName>style.visibility</p:attrName>
                                        </p:attrNameLst>
                                      </p:cBhvr>
                                      <p:to>
                                        <p:strVal val="visible"/>
                                      </p:to>
                                    </p:set>
                                    <p:anim calcmode="lin" valueType="num">
                                      <p:cBhvr additive="base">
                                        <p:cTn id="37" dur="500" fill="hold"/>
                                        <p:tgtEl>
                                          <p:spTgt spid="162826">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62826">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6"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6" name="Text Box 4">
            <a:extLst>
              <a:ext uri="{FF2B5EF4-FFF2-40B4-BE49-F238E27FC236}">
                <a16:creationId xmlns:a16="http://schemas.microsoft.com/office/drawing/2014/main" id="{55252A04-F9FF-4F5E-8347-60E1589ABB4F}"/>
              </a:ext>
            </a:extLst>
          </p:cNvPr>
          <p:cNvSpPr txBox="1">
            <a:spLocks noChangeArrowheads="1"/>
          </p:cNvSpPr>
          <p:nvPr/>
        </p:nvSpPr>
        <p:spPr bwMode="auto">
          <a:xfrm>
            <a:off x="323850" y="908050"/>
            <a:ext cx="320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黑体" panose="02010609060101010101" pitchFamily="49" charset="-122"/>
                <a:ea typeface="黑体" panose="02010609060101010101" pitchFamily="49" charset="-122"/>
              </a:rPr>
              <a:t>解</a:t>
            </a:r>
            <a:r>
              <a:rPr kumimoji="1" lang="zh-CN" altLang="en-US" sz="2400" b="1">
                <a:solidFill>
                  <a:srgbClr val="FF3300"/>
                </a:solidFill>
                <a:latin typeface="黑体" panose="02010609060101010101" pitchFamily="49" charset="-122"/>
                <a:ea typeface="黑体" panose="02010609060101010101" pitchFamily="49" charset="-122"/>
              </a:rPr>
              <a:t>（</a:t>
            </a:r>
            <a:r>
              <a:rPr kumimoji="1" lang="en-US" altLang="zh-CN" sz="2400" b="1">
                <a:solidFill>
                  <a:srgbClr val="FF3300"/>
                </a:solidFill>
                <a:latin typeface="黑体" panose="02010609060101010101" pitchFamily="49" charset="-122"/>
                <a:ea typeface="黑体" panose="02010609060101010101" pitchFamily="49" charset="-122"/>
              </a:rPr>
              <a:t>1</a:t>
            </a:r>
            <a:r>
              <a:rPr kumimoji="1" lang="zh-CN" altLang="en-US" sz="2400" b="1">
                <a:solidFill>
                  <a:srgbClr val="FF3300"/>
                </a:solidFill>
                <a:latin typeface="黑体" panose="02010609060101010101" pitchFamily="49" charset="-122"/>
                <a:ea typeface="黑体" panose="02010609060101010101" pitchFamily="49" charset="-122"/>
              </a:rPr>
              <a:t>）选择经济截面</a:t>
            </a:r>
          </a:p>
        </p:txBody>
      </p:sp>
      <p:graphicFrame>
        <p:nvGraphicFramePr>
          <p:cNvPr id="23554" name="Object 1024">
            <a:extLst>
              <a:ext uri="{FF2B5EF4-FFF2-40B4-BE49-F238E27FC236}">
                <a16:creationId xmlns:a16="http://schemas.microsoft.com/office/drawing/2014/main" id="{98E0D5AC-7CA3-4EC1-8ED2-7792E49C219B}"/>
              </a:ext>
            </a:extLst>
          </p:cNvPr>
          <p:cNvGraphicFramePr>
            <a:graphicFrameLocks noChangeAspect="1"/>
          </p:cNvGraphicFramePr>
          <p:nvPr/>
        </p:nvGraphicFramePr>
        <p:xfrm>
          <a:off x="3492500" y="692150"/>
          <a:ext cx="5181600" cy="858838"/>
        </p:xfrm>
        <a:graphic>
          <a:graphicData uri="http://schemas.openxmlformats.org/presentationml/2006/ole">
            <mc:AlternateContent xmlns:mc="http://schemas.openxmlformats.org/markup-compatibility/2006">
              <mc:Choice xmlns:v="urn:schemas-microsoft-com:vml" Requires="v">
                <p:oleObj name="Equation" r:id="rId2" imgW="2679480" imgH="444240" progId="Equation.DSMT4">
                  <p:embed/>
                </p:oleObj>
              </mc:Choice>
              <mc:Fallback>
                <p:oleObj name="Equation" r:id="rId2" imgW="2679480" imgH="444240" progId="Equation.DSMT4">
                  <p:embed/>
                  <p:pic>
                    <p:nvPicPr>
                      <p:cNvPr id="0"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692150"/>
                        <a:ext cx="5181600" cy="858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57" name="Text Box 6">
            <a:extLst>
              <a:ext uri="{FF2B5EF4-FFF2-40B4-BE49-F238E27FC236}">
                <a16:creationId xmlns:a16="http://schemas.microsoft.com/office/drawing/2014/main" id="{ED8C4918-B640-40F6-8E18-13D900CDE74D}"/>
              </a:ext>
            </a:extLst>
          </p:cNvPr>
          <p:cNvSpPr txBox="1">
            <a:spLocks noChangeArrowheads="1"/>
          </p:cNvSpPr>
          <p:nvPr/>
        </p:nvSpPr>
        <p:spPr bwMode="auto">
          <a:xfrm>
            <a:off x="250825" y="1844675"/>
            <a:ext cx="487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黑体" panose="02010609060101010101" pitchFamily="49" charset="-122"/>
                <a:ea typeface="黑体" panose="02010609060101010101" pitchFamily="49" charset="-122"/>
              </a:rPr>
              <a:t>查表</a:t>
            </a:r>
            <a:r>
              <a:rPr kumimoji="1" lang="en-US" altLang="zh-CN" sz="2400" b="1">
                <a:latin typeface="黑体" panose="02010609060101010101" pitchFamily="49" charset="-122"/>
                <a:ea typeface="黑体" panose="02010609060101010101" pitchFamily="49" charset="-122"/>
              </a:rPr>
              <a:t>5</a:t>
            </a:r>
            <a:r>
              <a:rPr kumimoji="1" lang="zh-CN" altLang="en-US" sz="2400" b="1">
                <a:latin typeface="黑体" panose="02010609060101010101" pitchFamily="49" charset="-122"/>
                <a:ea typeface="黑体" panose="02010609060101010101" pitchFamily="49" charset="-122"/>
              </a:rPr>
              <a:t>－</a:t>
            </a:r>
            <a:r>
              <a:rPr kumimoji="1" lang="en-US" altLang="zh-CN" sz="2400" b="1">
                <a:latin typeface="黑体" panose="02010609060101010101" pitchFamily="49" charset="-122"/>
                <a:ea typeface="黑体" panose="02010609060101010101" pitchFamily="49" charset="-122"/>
              </a:rPr>
              <a:t>3</a:t>
            </a:r>
            <a:r>
              <a:rPr kumimoji="1" lang="zh-CN" altLang="en-US" sz="2400" b="1">
                <a:latin typeface="黑体" panose="02010609060101010101" pitchFamily="49" charset="-122"/>
                <a:ea typeface="黑体" panose="02010609060101010101" pitchFamily="49" charset="-122"/>
              </a:rPr>
              <a:t>，得</a:t>
            </a:r>
            <a:r>
              <a:rPr kumimoji="1" lang="en-US" altLang="zh-CN" sz="2400" b="1">
                <a:solidFill>
                  <a:srgbClr val="FF3300"/>
                </a:solidFill>
                <a:latin typeface="黑体" panose="02010609060101010101" pitchFamily="49" charset="-122"/>
                <a:ea typeface="黑体" panose="02010609060101010101" pitchFamily="49" charset="-122"/>
              </a:rPr>
              <a:t>j</a:t>
            </a:r>
            <a:r>
              <a:rPr kumimoji="1" lang="en-US" altLang="zh-CN" sz="2400" b="1" baseline="-25000">
                <a:solidFill>
                  <a:srgbClr val="FF3300"/>
                </a:solidFill>
                <a:latin typeface="黑体" panose="02010609060101010101" pitchFamily="49" charset="-122"/>
                <a:ea typeface="黑体" panose="02010609060101010101" pitchFamily="49" charset="-122"/>
              </a:rPr>
              <a:t>ec</a:t>
            </a:r>
            <a:r>
              <a:rPr kumimoji="1" lang="en-US" altLang="zh-CN" sz="2400" b="1">
                <a:solidFill>
                  <a:srgbClr val="FF3300"/>
                </a:solidFill>
                <a:latin typeface="黑体" panose="02010609060101010101" pitchFamily="49" charset="-122"/>
                <a:ea typeface="黑体" panose="02010609060101010101" pitchFamily="49" charset="-122"/>
              </a:rPr>
              <a:t>=1.15A/mm</a:t>
            </a:r>
            <a:r>
              <a:rPr kumimoji="1" lang="en-US" altLang="zh-CN" sz="2400" b="1" baseline="30000">
                <a:solidFill>
                  <a:srgbClr val="FF3300"/>
                </a:solidFill>
                <a:latin typeface="黑体" panose="02010609060101010101" pitchFamily="49" charset="-122"/>
                <a:ea typeface="黑体" panose="02010609060101010101" pitchFamily="49" charset="-122"/>
              </a:rPr>
              <a:t>2</a:t>
            </a:r>
            <a:r>
              <a:rPr kumimoji="1" lang="en-US" altLang="zh-CN" sz="2400" b="1">
                <a:latin typeface="黑体" panose="02010609060101010101" pitchFamily="49" charset="-122"/>
                <a:ea typeface="黑体" panose="02010609060101010101" pitchFamily="49" charset="-122"/>
              </a:rPr>
              <a:t>,</a:t>
            </a:r>
            <a:r>
              <a:rPr kumimoji="1" lang="zh-CN" altLang="en-US" sz="2400" b="1">
                <a:latin typeface="黑体" panose="02010609060101010101" pitchFamily="49" charset="-122"/>
                <a:ea typeface="黑体" panose="02010609060101010101" pitchFamily="49" charset="-122"/>
              </a:rPr>
              <a:t>故</a:t>
            </a:r>
          </a:p>
        </p:txBody>
      </p:sp>
      <p:graphicFrame>
        <p:nvGraphicFramePr>
          <p:cNvPr id="23555" name="Object 1025">
            <a:extLst>
              <a:ext uri="{FF2B5EF4-FFF2-40B4-BE49-F238E27FC236}">
                <a16:creationId xmlns:a16="http://schemas.microsoft.com/office/drawing/2014/main" id="{CDB927F8-7091-4057-B5A8-43D655401637}"/>
              </a:ext>
            </a:extLst>
          </p:cNvPr>
          <p:cNvGraphicFramePr>
            <a:graphicFrameLocks noChangeAspect="1"/>
          </p:cNvGraphicFramePr>
          <p:nvPr/>
        </p:nvGraphicFramePr>
        <p:xfrm>
          <a:off x="4500563" y="1700213"/>
          <a:ext cx="4357687" cy="865187"/>
        </p:xfrm>
        <a:graphic>
          <a:graphicData uri="http://schemas.openxmlformats.org/presentationml/2006/ole">
            <mc:AlternateContent xmlns:mc="http://schemas.openxmlformats.org/markup-compatibility/2006">
              <mc:Choice xmlns:v="urn:schemas-microsoft-com:vml" Requires="v">
                <p:oleObj name="Equation" r:id="rId4" imgW="2171520" imgH="431640" progId="Equation.DSMT4">
                  <p:embed/>
                </p:oleObj>
              </mc:Choice>
              <mc:Fallback>
                <p:oleObj name="Equation" r:id="rId4" imgW="2171520" imgH="431640" progId="Equation.DSMT4">
                  <p:embed/>
                  <p:pic>
                    <p:nvPicPr>
                      <p:cNvPr id="0" name="Object 1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1700213"/>
                        <a:ext cx="4357687" cy="865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58" name="Text Box 8">
            <a:extLst>
              <a:ext uri="{FF2B5EF4-FFF2-40B4-BE49-F238E27FC236}">
                <a16:creationId xmlns:a16="http://schemas.microsoft.com/office/drawing/2014/main" id="{8417E996-87FB-41D5-ACD4-4397B1665B5D}"/>
              </a:ext>
            </a:extLst>
          </p:cNvPr>
          <p:cNvSpPr txBox="1">
            <a:spLocks noChangeArrowheads="1"/>
          </p:cNvSpPr>
          <p:nvPr/>
        </p:nvSpPr>
        <p:spPr bwMode="auto">
          <a:xfrm>
            <a:off x="179388" y="2565400"/>
            <a:ext cx="84248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黑体" panose="02010609060101010101" pitchFamily="49" charset="-122"/>
                <a:ea typeface="黑体" panose="02010609060101010101" pitchFamily="49" charset="-122"/>
                <a:sym typeface="Symbol" panose="05050102010706020507" pitchFamily="18" charset="2"/>
              </a:rPr>
              <a:t></a:t>
            </a:r>
            <a:r>
              <a:rPr kumimoji="1" lang="zh-CN" altLang="en-US" sz="2400" b="1">
                <a:latin typeface="黑体" panose="02010609060101010101" pitchFamily="49" charset="-122"/>
                <a:ea typeface="黑体" panose="02010609060101010101" pitchFamily="49" charset="-122"/>
                <a:sym typeface="Symbol" panose="05050102010706020507" pitchFamily="18" charset="2"/>
              </a:rPr>
              <a:t>由附录表</a:t>
            </a:r>
            <a:r>
              <a:rPr kumimoji="1" lang="en-US" altLang="zh-CN" sz="2400" b="1">
                <a:latin typeface="黑体" panose="02010609060101010101" pitchFamily="49" charset="-122"/>
                <a:ea typeface="黑体" panose="02010609060101010101" pitchFamily="49" charset="-122"/>
                <a:sym typeface="Symbol" panose="05050102010706020507" pitchFamily="18" charset="2"/>
              </a:rPr>
              <a:t>16</a:t>
            </a:r>
            <a:r>
              <a:rPr kumimoji="1" lang="zh-CN" altLang="en-US" sz="2400" b="1">
                <a:latin typeface="黑体" panose="02010609060101010101" pitchFamily="49" charset="-122"/>
                <a:ea typeface="黑体" panose="02010609060101010101" pitchFamily="49" charset="-122"/>
                <a:sym typeface="Symbol" panose="05050102010706020507" pitchFamily="18" charset="2"/>
              </a:rPr>
              <a:t>，选标准截面</a:t>
            </a:r>
            <a:r>
              <a:rPr kumimoji="1" lang="en-US" altLang="zh-CN" sz="2400" b="1">
                <a:latin typeface="黑体" panose="02010609060101010101" pitchFamily="49" charset="-122"/>
                <a:ea typeface="黑体" panose="02010609060101010101" pitchFamily="49" charset="-122"/>
                <a:sym typeface="Symbol" panose="05050102010706020507" pitchFamily="18" charset="2"/>
              </a:rPr>
              <a:t>50</a:t>
            </a:r>
            <a:r>
              <a:rPr kumimoji="1" lang="en-US" altLang="zh-CN" sz="2400" b="1">
                <a:latin typeface="黑体" panose="02010609060101010101" pitchFamily="49" charset="-122"/>
                <a:ea typeface="黑体" panose="02010609060101010101" pitchFamily="49" charset="-122"/>
              </a:rPr>
              <a:t>mm</a:t>
            </a:r>
            <a:r>
              <a:rPr kumimoji="1" lang="en-US" altLang="zh-CN" sz="2400" b="1" baseline="30000">
                <a:latin typeface="黑体" panose="02010609060101010101" pitchFamily="49" charset="-122"/>
                <a:ea typeface="黑体" panose="02010609060101010101" pitchFamily="49" charset="-122"/>
              </a:rPr>
              <a:t>2</a:t>
            </a:r>
            <a:r>
              <a:rPr kumimoji="1" lang="zh-CN" altLang="en-US" sz="2400" b="1">
                <a:latin typeface="黑体" panose="02010609060101010101" pitchFamily="49" charset="-122"/>
                <a:ea typeface="黑体" panose="02010609060101010101" pitchFamily="49" charset="-122"/>
              </a:rPr>
              <a:t>，即选</a:t>
            </a:r>
            <a:r>
              <a:rPr kumimoji="1" lang="en-US" altLang="zh-CN" sz="2400" b="1">
                <a:latin typeface="黑体" panose="02010609060101010101" pitchFamily="49" charset="-122"/>
                <a:ea typeface="黑体" panose="02010609060101010101" pitchFamily="49" charset="-122"/>
              </a:rPr>
              <a:t>LGJ</a:t>
            </a:r>
            <a:r>
              <a:rPr kumimoji="1" lang="zh-CN" altLang="en-US" sz="2400" b="1">
                <a:latin typeface="黑体" panose="02010609060101010101" pitchFamily="49" charset="-122"/>
                <a:ea typeface="黑体" panose="02010609060101010101" pitchFamily="49" charset="-122"/>
              </a:rPr>
              <a:t>－</a:t>
            </a:r>
            <a:r>
              <a:rPr kumimoji="1" lang="en-US" altLang="zh-CN" sz="2400" b="1">
                <a:latin typeface="黑体" panose="02010609060101010101" pitchFamily="49" charset="-122"/>
                <a:ea typeface="黑体" panose="02010609060101010101" pitchFamily="49" charset="-122"/>
              </a:rPr>
              <a:t>50</a:t>
            </a:r>
            <a:r>
              <a:rPr kumimoji="1" lang="zh-CN" altLang="en-US" sz="2400" b="1">
                <a:latin typeface="黑体" panose="02010609060101010101" pitchFamily="49" charset="-122"/>
                <a:ea typeface="黑体" panose="02010609060101010101" pitchFamily="49" charset="-122"/>
              </a:rPr>
              <a:t>型钢芯铝线。</a:t>
            </a:r>
            <a:endParaRPr kumimoji="1" lang="zh-CN" altLang="en-US" sz="2400" b="1" baseline="30000">
              <a:latin typeface="黑体" panose="02010609060101010101" pitchFamily="49" charset="-122"/>
              <a:ea typeface="黑体" panose="02010609060101010101" pitchFamily="49" charset="-122"/>
            </a:endParaRPr>
          </a:p>
        </p:txBody>
      </p:sp>
      <p:sp>
        <p:nvSpPr>
          <p:cNvPr id="232457" name="Text Box 9">
            <a:extLst>
              <a:ext uri="{FF2B5EF4-FFF2-40B4-BE49-F238E27FC236}">
                <a16:creationId xmlns:a16="http://schemas.microsoft.com/office/drawing/2014/main" id="{298ECFDD-1905-4AB6-A0CE-9589C00D4314}"/>
              </a:ext>
            </a:extLst>
          </p:cNvPr>
          <p:cNvSpPr txBox="1">
            <a:spLocks noChangeArrowheads="1"/>
          </p:cNvSpPr>
          <p:nvPr/>
        </p:nvSpPr>
        <p:spPr bwMode="auto">
          <a:xfrm>
            <a:off x="395288" y="3429000"/>
            <a:ext cx="8208962"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3300"/>
                </a:solidFill>
                <a:latin typeface="黑体" panose="02010609060101010101" pitchFamily="49" charset="-122"/>
                <a:ea typeface="黑体" panose="02010609060101010101" pitchFamily="49" charset="-122"/>
              </a:rPr>
              <a:t>（</a:t>
            </a:r>
            <a:r>
              <a:rPr kumimoji="1" lang="en-US" altLang="zh-CN" sz="2400" b="1">
                <a:solidFill>
                  <a:srgbClr val="FF3300"/>
                </a:solidFill>
                <a:latin typeface="黑体" panose="02010609060101010101" pitchFamily="49" charset="-122"/>
                <a:ea typeface="黑体" panose="02010609060101010101" pitchFamily="49" charset="-122"/>
              </a:rPr>
              <a:t>2</a:t>
            </a:r>
            <a:r>
              <a:rPr kumimoji="1" lang="zh-CN" altLang="en-US" sz="2400" b="1">
                <a:solidFill>
                  <a:srgbClr val="FF3300"/>
                </a:solidFill>
                <a:latin typeface="黑体" panose="02010609060101010101" pitchFamily="49" charset="-122"/>
                <a:ea typeface="黑体" panose="02010609060101010101" pitchFamily="49" charset="-122"/>
              </a:rPr>
              <a:t>）校验发热条件</a:t>
            </a:r>
          </a:p>
          <a:p>
            <a:pPr eaLnBrk="1" hangingPunct="1">
              <a:spcBef>
                <a:spcPct val="50000"/>
              </a:spcBef>
            </a:pPr>
            <a:r>
              <a:rPr kumimoji="1" lang="zh-CN" altLang="en-US" sz="2400" b="1">
                <a:latin typeface="黑体" panose="02010609060101010101" pitchFamily="49" charset="-122"/>
                <a:ea typeface="黑体" panose="02010609060101010101" pitchFamily="49" charset="-122"/>
              </a:rPr>
              <a:t>查附录表</a:t>
            </a:r>
            <a:r>
              <a:rPr kumimoji="1" lang="en-US" altLang="zh-CN" sz="2400" b="1">
                <a:latin typeface="黑体" panose="02010609060101010101" pitchFamily="49" charset="-122"/>
                <a:ea typeface="黑体" panose="02010609060101010101" pitchFamily="49" charset="-122"/>
              </a:rPr>
              <a:t>16</a:t>
            </a:r>
            <a:r>
              <a:rPr kumimoji="1" lang="zh-CN" altLang="en-US" sz="2400" b="1">
                <a:latin typeface="黑体" panose="02010609060101010101" pitchFamily="49" charset="-122"/>
                <a:ea typeface="黑体" panose="02010609060101010101" pitchFamily="49" charset="-122"/>
              </a:rPr>
              <a:t>，得</a:t>
            </a:r>
            <a:r>
              <a:rPr kumimoji="1" lang="en-US" altLang="zh-CN" sz="2400" b="1">
                <a:latin typeface="黑体" panose="02010609060101010101" pitchFamily="49" charset="-122"/>
                <a:ea typeface="黑体" panose="02010609060101010101" pitchFamily="49" charset="-122"/>
              </a:rPr>
              <a:t>LGJ</a:t>
            </a:r>
            <a:r>
              <a:rPr kumimoji="1" lang="zh-CN" altLang="en-US" sz="2400" b="1">
                <a:latin typeface="黑体" panose="02010609060101010101" pitchFamily="49" charset="-122"/>
                <a:ea typeface="黑体" panose="02010609060101010101" pitchFamily="49" charset="-122"/>
              </a:rPr>
              <a:t>－</a:t>
            </a:r>
            <a:r>
              <a:rPr kumimoji="1" lang="en-US" altLang="zh-CN" sz="2400" b="1">
                <a:latin typeface="黑体" panose="02010609060101010101" pitchFamily="49" charset="-122"/>
                <a:ea typeface="黑体" panose="02010609060101010101" pitchFamily="49" charset="-122"/>
              </a:rPr>
              <a:t>50</a:t>
            </a:r>
            <a:r>
              <a:rPr kumimoji="1" lang="zh-CN" altLang="en-US" sz="2400" b="1">
                <a:latin typeface="黑体" panose="02010609060101010101" pitchFamily="49" charset="-122"/>
                <a:ea typeface="黑体" panose="02010609060101010101" pitchFamily="49" charset="-122"/>
              </a:rPr>
              <a:t>的</a:t>
            </a:r>
            <a:r>
              <a:rPr kumimoji="1" lang="zh-CN" altLang="en-US" sz="2400" b="1">
                <a:solidFill>
                  <a:srgbClr val="3704F4"/>
                </a:solidFill>
                <a:latin typeface="黑体" panose="02010609060101010101" pitchFamily="49" charset="-122"/>
                <a:ea typeface="黑体" panose="02010609060101010101" pitchFamily="49" charset="-122"/>
              </a:rPr>
              <a:t>允许载流量</a:t>
            </a:r>
            <a:r>
              <a:rPr kumimoji="1" lang="zh-CN" altLang="en-US" sz="2400" b="1">
                <a:latin typeface="黑体" panose="02010609060101010101" pitchFamily="49" charset="-122"/>
                <a:ea typeface="黑体" panose="02010609060101010101" pitchFamily="49" charset="-122"/>
              </a:rPr>
              <a:t>（设环境温度为</a:t>
            </a:r>
            <a:r>
              <a:rPr kumimoji="1" lang="en-US" altLang="zh-CN" sz="2400" b="1">
                <a:latin typeface="黑体" panose="02010609060101010101" pitchFamily="49" charset="-122"/>
                <a:ea typeface="黑体" panose="02010609060101010101" pitchFamily="49" charset="-122"/>
              </a:rPr>
              <a:t>40</a:t>
            </a:r>
            <a:r>
              <a:rPr kumimoji="1" lang="en-US" altLang="zh-CN" sz="2400" b="1">
                <a:latin typeface="Times New Roman" panose="02020603050405020304" pitchFamily="18" charset="0"/>
                <a:ea typeface="黑体" panose="02010609060101010101" pitchFamily="49" charset="-122"/>
              </a:rPr>
              <a:t>º</a:t>
            </a:r>
            <a:r>
              <a:rPr kumimoji="1" lang="en-US" altLang="zh-CN" sz="2400" b="1">
                <a:latin typeface="黑体" panose="02010609060101010101" pitchFamily="49" charset="-122"/>
                <a:ea typeface="黑体" panose="02010609060101010101" pitchFamily="49" charset="-122"/>
              </a:rPr>
              <a:t>C</a:t>
            </a:r>
            <a:r>
              <a:rPr kumimoji="1" lang="en-US" altLang="zh-CN" sz="2400" b="1">
                <a:latin typeface="Times New Roman" panose="02020603050405020304" pitchFamily="18" charset="0"/>
                <a:ea typeface="黑体" panose="02010609060101010101" pitchFamily="49" charset="-122"/>
              </a:rPr>
              <a:t>—</a:t>
            </a:r>
            <a:r>
              <a:rPr kumimoji="1" lang="zh-CN" altLang="en-US" sz="2400" b="1">
                <a:latin typeface="黑体" panose="02010609060101010101" pitchFamily="49" charset="-122"/>
                <a:ea typeface="黑体" panose="02010609060101010101" pitchFamily="49" charset="-122"/>
              </a:rPr>
              <a:t>最严峻的情况）</a:t>
            </a:r>
            <a:r>
              <a:rPr kumimoji="1" lang="en-US" altLang="zh-CN" sz="2400" b="1">
                <a:solidFill>
                  <a:srgbClr val="0000FF"/>
                </a:solidFill>
                <a:latin typeface="黑体" panose="02010609060101010101" pitchFamily="49" charset="-122"/>
                <a:ea typeface="黑体" panose="02010609060101010101" pitchFamily="49" charset="-122"/>
              </a:rPr>
              <a:t>I</a:t>
            </a:r>
            <a:r>
              <a:rPr kumimoji="1" lang="en-US" altLang="zh-CN" sz="2400" b="1" baseline="-25000">
                <a:solidFill>
                  <a:srgbClr val="0000FF"/>
                </a:solidFill>
                <a:latin typeface="黑体" panose="02010609060101010101" pitchFamily="49" charset="-122"/>
                <a:ea typeface="黑体" panose="02010609060101010101" pitchFamily="49" charset="-122"/>
              </a:rPr>
              <a:t>al</a:t>
            </a:r>
            <a:r>
              <a:rPr kumimoji="1" lang="en-US" altLang="zh-CN" sz="2400" b="1">
                <a:solidFill>
                  <a:srgbClr val="0000FF"/>
                </a:solidFill>
                <a:latin typeface="黑体" panose="02010609060101010101" pitchFamily="49" charset="-122"/>
                <a:ea typeface="黑体" panose="02010609060101010101" pitchFamily="49" charset="-122"/>
              </a:rPr>
              <a:t>=178A</a:t>
            </a:r>
            <a:r>
              <a:rPr kumimoji="1" lang="en-US" altLang="zh-CN" sz="2400" b="1">
                <a:latin typeface="黑体" panose="02010609060101010101" pitchFamily="49" charset="-122"/>
                <a:ea typeface="黑体" panose="02010609060101010101" pitchFamily="49" charset="-122"/>
              </a:rPr>
              <a:t>&gt;I</a:t>
            </a:r>
            <a:r>
              <a:rPr kumimoji="1" lang="en-US" altLang="zh-CN" sz="2400" b="1" baseline="-25000">
                <a:latin typeface="黑体" panose="02010609060101010101" pitchFamily="49" charset="-122"/>
                <a:ea typeface="黑体" panose="02010609060101010101" pitchFamily="49" charset="-122"/>
              </a:rPr>
              <a:t>30</a:t>
            </a:r>
            <a:r>
              <a:rPr kumimoji="1" lang="en-US" altLang="zh-CN" sz="2400" b="1">
                <a:latin typeface="黑体" panose="02010609060101010101" pitchFamily="49" charset="-122"/>
                <a:ea typeface="黑体" panose="02010609060101010101" pitchFamily="49" charset="-122"/>
              </a:rPr>
              <a:t>=58.9A</a:t>
            </a:r>
            <a:r>
              <a:rPr kumimoji="1" lang="zh-CN" altLang="en-US" sz="2400" b="1">
                <a:latin typeface="黑体" panose="02010609060101010101" pitchFamily="49" charset="-122"/>
                <a:ea typeface="黑体" panose="02010609060101010101" pitchFamily="49" charset="-122"/>
              </a:rPr>
              <a:t>，满足发热条件。</a:t>
            </a:r>
          </a:p>
        </p:txBody>
      </p:sp>
      <p:sp>
        <p:nvSpPr>
          <p:cNvPr id="232458" name="Text Box 10">
            <a:extLst>
              <a:ext uri="{FF2B5EF4-FFF2-40B4-BE49-F238E27FC236}">
                <a16:creationId xmlns:a16="http://schemas.microsoft.com/office/drawing/2014/main" id="{AFA81C62-1086-4BA7-8B87-093180A4ADB9}"/>
              </a:ext>
            </a:extLst>
          </p:cNvPr>
          <p:cNvSpPr txBox="1">
            <a:spLocks noChangeArrowheads="1"/>
          </p:cNvSpPr>
          <p:nvPr/>
        </p:nvSpPr>
        <p:spPr bwMode="auto">
          <a:xfrm>
            <a:off x="468313" y="4868863"/>
            <a:ext cx="8458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3300"/>
                </a:solidFill>
                <a:latin typeface="黑体" panose="02010609060101010101" pitchFamily="49" charset="-122"/>
                <a:ea typeface="黑体" panose="02010609060101010101" pitchFamily="49" charset="-122"/>
              </a:rPr>
              <a:t>（</a:t>
            </a:r>
            <a:r>
              <a:rPr kumimoji="1" lang="en-US" altLang="zh-CN" sz="2400" b="1">
                <a:solidFill>
                  <a:srgbClr val="FF3300"/>
                </a:solidFill>
                <a:latin typeface="黑体" panose="02010609060101010101" pitchFamily="49" charset="-122"/>
                <a:ea typeface="黑体" panose="02010609060101010101" pitchFamily="49" charset="-122"/>
              </a:rPr>
              <a:t>3</a:t>
            </a:r>
            <a:r>
              <a:rPr kumimoji="1" lang="zh-CN" altLang="en-US" sz="2400" b="1">
                <a:solidFill>
                  <a:srgbClr val="FF3300"/>
                </a:solidFill>
                <a:latin typeface="黑体" panose="02010609060101010101" pitchFamily="49" charset="-122"/>
                <a:ea typeface="黑体" panose="02010609060101010101" pitchFamily="49" charset="-122"/>
              </a:rPr>
              <a:t>）校验机械强度</a:t>
            </a:r>
          </a:p>
          <a:p>
            <a:pPr eaLnBrk="1" hangingPunct="1">
              <a:spcBef>
                <a:spcPct val="50000"/>
              </a:spcBef>
            </a:pPr>
            <a:r>
              <a:rPr kumimoji="1" lang="zh-CN" altLang="en-US" sz="2400" b="1">
                <a:latin typeface="黑体" panose="02010609060101010101" pitchFamily="49" charset="-122"/>
                <a:ea typeface="黑体" panose="02010609060101010101" pitchFamily="49" charset="-122"/>
              </a:rPr>
              <a:t>查附录表</a:t>
            </a:r>
            <a:r>
              <a:rPr kumimoji="1" lang="en-US" altLang="zh-CN" sz="2400" b="1">
                <a:latin typeface="黑体" panose="02010609060101010101" pitchFamily="49" charset="-122"/>
                <a:ea typeface="黑体" panose="02010609060101010101" pitchFamily="49" charset="-122"/>
              </a:rPr>
              <a:t>14</a:t>
            </a:r>
            <a:r>
              <a:rPr kumimoji="1" lang="zh-CN" altLang="en-US" sz="2400" b="1">
                <a:latin typeface="黑体" panose="02010609060101010101" pitchFamily="49" charset="-122"/>
                <a:ea typeface="黑体" panose="02010609060101010101" pitchFamily="49" charset="-122"/>
              </a:rPr>
              <a:t>，得</a:t>
            </a:r>
            <a:r>
              <a:rPr kumimoji="1" lang="en-US" altLang="zh-CN" sz="2400" b="1">
                <a:latin typeface="黑体" panose="02010609060101010101" pitchFamily="49" charset="-122"/>
                <a:ea typeface="黑体" panose="02010609060101010101" pitchFamily="49" charset="-122"/>
              </a:rPr>
              <a:t>35kv</a:t>
            </a:r>
            <a:r>
              <a:rPr kumimoji="1" lang="zh-CN" altLang="en-US" sz="2400" b="1">
                <a:latin typeface="黑体" panose="02010609060101010101" pitchFamily="49" charset="-122"/>
                <a:ea typeface="黑体" panose="02010609060101010101" pitchFamily="49" charset="-122"/>
              </a:rPr>
              <a:t>架空钢芯铝线的最小截面</a:t>
            </a:r>
            <a:r>
              <a:rPr kumimoji="1" lang="en-US" altLang="zh-CN" sz="2400" b="1">
                <a:solidFill>
                  <a:srgbClr val="0000FF"/>
                </a:solidFill>
                <a:latin typeface="黑体" panose="02010609060101010101" pitchFamily="49" charset="-122"/>
                <a:ea typeface="黑体" panose="02010609060101010101" pitchFamily="49" charset="-122"/>
              </a:rPr>
              <a:t>A</a:t>
            </a:r>
            <a:r>
              <a:rPr kumimoji="1" lang="en-US" altLang="zh-CN" sz="2400" b="1" baseline="-25000">
                <a:solidFill>
                  <a:srgbClr val="0000FF"/>
                </a:solidFill>
                <a:latin typeface="黑体" panose="02010609060101010101" pitchFamily="49" charset="-122"/>
                <a:ea typeface="黑体" panose="02010609060101010101" pitchFamily="49" charset="-122"/>
              </a:rPr>
              <a:t>min</a:t>
            </a:r>
            <a:r>
              <a:rPr kumimoji="1" lang="en-US" altLang="zh-CN" sz="2400" b="1">
                <a:solidFill>
                  <a:srgbClr val="0000FF"/>
                </a:solidFill>
                <a:latin typeface="黑体" panose="02010609060101010101" pitchFamily="49" charset="-122"/>
                <a:ea typeface="黑体" panose="02010609060101010101" pitchFamily="49" charset="-122"/>
              </a:rPr>
              <a:t>=35mm</a:t>
            </a:r>
            <a:r>
              <a:rPr kumimoji="1" lang="en-US" altLang="zh-CN" sz="2400" b="1" baseline="30000">
                <a:solidFill>
                  <a:srgbClr val="0000FF"/>
                </a:solidFill>
                <a:latin typeface="黑体" panose="02010609060101010101" pitchFamily="49" charset="-122"/>
                <a:ea typeface="黑体" panose="02010609060101010101" pitchFamily="49" charset="-122"/>
              </a:rPr>
              <a:t>2</a:t>
            </a:r>
            <a:r>
              <a:rPr kumimoji="1" lang="en-US" altLang="zh-CN" sz="2400" b="1">
                <a:latin typeface="黑体" panose="02010609060101010101" pitchFamily="49" charset="-122"/>
                <a:ea typeface="黑体" panose="02010609060101010101" pitchFamily="49" charset="-122"/>
              </a:rPr>
              <a:t>&lt;A=50mm</a:t>
            </a:r>
            <a:r>
              <a:rPr kumimoji="1" lang="en-US" altLang="zh-CN" sz="2400" b="1" baseline="30000">
                <a:latin typeface="黑体" panose="02010609060101010101" pitchFamily="49" charset="-122"/>
                <a:ea typeface="黑体" panose="02010609060101010101" pitchFamily="49" charset="-122"/>
              </a:rPr>
              <a:t>2</a:t>
            </a:r>
            <a:r>
              <a:rPr kumimoji="1" lang="en-US" altLang="zh-CN" sz="2400" b="1">
                <a:latin typeface="黑体" panose="02010609060101010101" pitchFamily="49" charset="-122"/>
                <a:ea typeface="黑体" panose="02010609060101010101" pitchFamily="49" charset="-122"/>
              </a:rPr>
              <a:t>,</a:t>
            </a:r>
            <a:r>
              <a:rPr kumimoji="1" lang="zh-CN" altLang="en-US" sz="2400" b="1">
                <a:latin typeface="黑体" panose="02010609060101010101" pitchFamily="49" charset="-122"/>
                <a:ea typeface="黑体" panose="02010609060101010101" pitchFamily="49" charset="-122"/>
              </a:rPr>
              <a:t>所以， </a:t>
            </a:r>
            <a:r>
              <a:rPr kumimoji="1" lang="en-US" altLang="zh-CN" sz="2400" b="1">
                <a:latin typeface="黑体" panose="02010609060101010101" pitchFamily="49" charset="-122"/>
                <a:ea typeface="黑体" panose="02010609060101010101" pitchFamily="49" charset="-122"/>
              </a:rPr>
              <a:t>LGJ</a:t>
            </a:r>
            <a:r>
              <a:rPr kumimoji="1" lang="zh-CN" altLang="en-US" sz="2400" b="1">
                <a:latin typeface="黑体" panose="02010609060101010101" pitchFamily="49" charset="-122"/>
                <a:ea typeface="黑体" panose="02010609060101010101" pitchFamily="49" charset="-122"/>
              </a:rPr>
              <a:t>－</a:t>
            </a:r>
            <a:r>
              <a:rPr kumimoji="1" lang="en-US" altLang="zh-CN" sz="2400" b="1">
                <a:latin typeface="黑体" panose="02010609060101010101" pitchFamily="49" charset="-122"/>
                <a:ea typeface="黑体" panose="02010609060101010101" pitchFamily="49" charset="-122"/>
              </a:rPr>
              <a:t>50</a:t>
            </a:r>
            <a:r>
              <a:rPr kumimoji="1" lang="zh-CN" altLang="en-US" sz="2400" b="1">
                <a:latin typeface="黑体" panose="02010609060101010101" pitchFamily="49" charset="-122"/>
                <a:ea typeface="黑体" panose="02010609060101010101" pitchFamily="49" charset="-122"/>
              </a:rPr>
              <a:t>也满足机械强度要求。</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2457"/>
                                        </p:tgtEl>
                                        <p:attrNameLst>
                                          <p:attrName>style.visibility</p:attrName>
                                        </p:attrNameLst>
                                      </p:cBhvr>
                                      <p:to>
                                        <p:strVal val="visible"/>
                                      </p:to>
                                    </p:set>
                                    <p:anim calcmode="lin" valueType="num">
                                      <p:cBhvr additive="base">
                                        <p:cTn id="7" dur="500" fill="hold"/>
                                        <p:tgtEl>
                                          <p:spTgt spid="232457"/>
                                        </p:tgtEl>
                                        <p:attrNameLst>
                                          <p:attrName>ppt_x</p:attrName>
                                        </p:attrNameLst>
                                      </p:cBhvr>
                                      <p:tavLst>
                                        <p:tav tm="0">
                                          <p:val>
                                            <p:strVal val="0-#ppt_w/2"/>
                                          </p:val>
                                        </p:tav>
                                        <p:tav tm="100000">
                                          <p:val>
                                            <p:strVal val="#ppt_x"/>
                                          </p:val>
                                        </p:tav>
                                      </p:tavLst>
                                    </p:anim>
                                    <p:anim calcmode="lin" valueType="num">
                                      <p:cBhvr additive="base">
                                        <p:cTn id="8" dur="500" fill="hold"/>
                                        <p:tgtEl>
                                          <p:spTgt spid="23245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2458"/>
                                        </p:tgtEl>
                                        <p:attrNameLst>
                                          <p:attrName>style.visibility</p:attrName>
                                        </p:attrNameLst>
                                      </p:cBhvr>
                                      <p:to>
                                        <p:strVal val="visible"/>
                                      </p:to>
                                    </p:set>
                                    <p:anim calcmode="lin" valueType="num">
                                      <p:cBhvr additive="base">
                                        <p:cTn id="13" dur="500" fill="hold"/>
                                        <p:tgtEl>
                                          <p:spTgt spid="232458"/>
                                        </p:tgtEl>
                                        <p:attrNameLst>
                                          <p:attrName>ppt_x</p:attrName>
                                        </p:attrNameLst>
                                      </p:cBhvr>
                                      <p:tavLst>
                                        <p:tav tm="0">
                                          <p:val>
                                            <p:strVal val="0-#ppt_w/2"/>
                                          </p:val>
                                        </p:tav>
                                        <p:tav tm="100000">
                                          <p:val>
                                            <p:strVal val="#ppt_x"/>
                                          </p:val>
                                        </p:tav>
                                      </p:tavLst>
                                    </p:anim>
                                    <p:anim calcmode="lin" valueType="num">
                                      <p:cBhvr additive="base">
                                        <p:cTn id="14" dur="500" fill="hold"/>
                                        <p:tgtEl>
                                          <p:spTgt spid="2324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7" grpId="0" autoUpdateAnimBg="0"/>
      <p:bldP spid="232458"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 descr="C:\Users\qyang\AppData\Roaming\Tencent\Users\1556350744\QQ\WinTemp\RichOle\29WRTM1XL7NJPBR%YV4X3TV.jpg">
            <a:extLst>
              <a:ext uri="{FF2B5EF4-FFF2-40B4-BE49-F238E27FC236}">
                <a16:creationId xmlns:a16="http://schemas.microsoft.com/office/drawing/2014/main" id="{367F6DD0-F2E1-4C52-8A4C-2B0286F0C0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908050"/>
            <a:ext cx="8250237"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3">
            <a:extLst>
              <a:ext uri="{FF2B5EF4-FFF2-40B4-BE49-F238E27FC236}">
                <a16:creationId xmlns:a16="http://schemas.microsoft.com/office/drawing/2014/main" id="{74A42C60-1B13-4823-A313-A87560F7F99F}"/>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fld id="{5EDE18B1-4208-4E41-BD20-F4E9E1D8AAA4}" type="slidenum">
              <a:rPr lang="en-US" altLang="zh-CN" sz="1400"/>
              <a:pPr algn="l" eaLnBrk="1" hangingPunct="1"/>
              <a:t>63</a:t>
            </a:fld>
            <a:endParaRPr lang="en-US" altLang="zh-CN" sz="1400"/>
          </a:p>
        </p:txBody>
      </p:sp>
      <p:sp>
        <p:nvSpPr>
          <p:cNvPr id="78851" name="Rectangle 4">
            <a:extLst>
              <a:ext uri="{FF2B5EF4-FFF2-40B4-BE49-F238E27FC236}">
                <a16:creationId xmlns:a16="http://schemas.microsoft.com/office/drawing/2014/main" id="{FE12A4EA-DF70-4315-9A9D-0AC1F37D6079}"/>
              </a:ext>
            </a:extLst>
          </p:cNvPr>
          <p:cNvSpPr>
            <a:spLocks noGrp="1" noChangeArrowheads="1"/>
          </p:cNvSpPr>
          <p:nvPr>
            <p:ph type="title"/>
          </p:nvPr>
        </p:nvSpPr>
        <p:spPr>
          <a:xfrm>
            <a:off x="395288" y="981075"/>
            <a:ext cx="8362950" cy="4824413"/>
          </a:xfrm>
          <a:noFill/>
        </p:spPr>
        <p:txBody>
          <a:bodyPr anchor="b"/>
          <a:lstStyle/>
          <a:p>
            <a:pPr algn="l"/>
            <a:r>
              <a:rPr lang="en-US" altLang="zh-CN" sz="2800" b="1">
                <a:solidFill>
                  <a:schemeClr val="tx1"/>
                </a:solidFill>
                <a:latin typeface="楷体_GB2312" panose="02010609030101010101" pitchFamily="49" charset="-122"/>
                <a:ea typeface="楷体_GB2312" panose="02010609030101010101" pitchFamily="49" charset="-122"/>
              </a:rPr>
              <a:t>5.3.4 </a:t>
            </a:r>
            <a:r>
              <a:rPr lang="zh-CN" altLang="en-US" sz="2800" b="1">
                <a:solidFill>
                  <a:schemeClr val="tx1"/>
                </a:solidFill>
                <a:latin typeface="楷体_GB2312" panose="02010609030101010101" pitchFamily="49" charset="-122"/>
                <a:ea typeface="楷体_GB2312" panose="02010609030101010101" pitchFamily="49" charset="-122"/>
              </a:rPr>
              <a:t>母线、电缆和绝缘导线的校验 </a:t>
            </a:r>
            <a:br>
              <a:rPr lang="zh-CN" altLang="en-US" sz="2800" b="1">
                <a:solidFill>
                  <a:schemeClr val="tx1"/>
                </a:solidFill>
                <a:latin typeface="楷体_GB2312" panose="02010609030101010101" pitchFamily="49" charset="-122"/>
                <a:ea typeface="楷体_GB2312" panose="02010609030101010101" pitchFamily="49" charset="-122"/>
              </a:rPr>
            </a:br>
            <a:br>
              <a:rPr lang="zh-CN" altLang="en-US" sz="2800" b="1">
                <a:solidFill>
                  <a:schemeClr val="tx1"/>
                </a:solidFill>
                <a:latin typeface="楷体_GB2312" panose="02010609030101010101" pitchFamily="49" charset="-122"/>
                <a:ea typeface="楷体_GB2312" panose="02010609030101010101" pitchFamily="49" charset="-122"/>
              </a:rPr>
            </a:br>
            <a:r>
              <a:rPr lang="zh-CN" altLang="en-US" sz="2800" b="1">
                <a:solidFill>
                  <a:schemeClr val="tx1"/>
                </a:solidFill>
                <a:latin typeface="楷体_GB2312" panose="02010609030101010101" pitchFamily="49" charset="-122"/>
                <a:ea typeface="楷体_GB2312" panose="02010609030101010101" pitchFamily="49" charset="-122"/>
              </a:rPr>
              <a:t>（一）母线的校验 </a:t>
            </a:r>
            <a:br>
              <a:rPr lang="zh-CN" altLang="en-US" sz="2800" b="1">
                <a:solidFill>
                  <a:schemeClr val="tx1"/>
                </a:solidFill>
                <a:latin typeface="楷体_GB2312" panose="02010609030101010101" pitchFamily="49" charset="-122"/>
                <a:ea typeface="楷体_GB2312" panose="02010609030101010101" pitchFamily="49" charset="-122"/>
              </a:rPr>
            </a:br>
            <a:br>
              <a:rPr lang="zh-CN" altLang="en-US" sz="2800" b="1">
                <a:solidFill>
                  <a:schemeClr val="tx1"/>
                </a:solidFill>
                <a:latin typeface="楷体_GB2312" panose="02010609030101010101" pitchFamily="49" charset="-122"/>
                <a:ea typeface="楷体_GB2312" panose="02010609030101010101" pitchFamily="49" charset="-122"/>
              </a:rPr>
            </a:br>
            <a:r>
              <a:rPr lang="zh-CN" altLang="en-US" sz="2800" b="1">
                <a:solidFill>
                  <a:schemeClr val="tx1"/>
                </a:solidFill>
                <a:latin typeface="楷体_GB2312" panose="02010609030101010101" pitchFamily="49" charset="-122"/>
                <a:ea typeface="楷体_GB2312" panose="02010609030101010101" pitchFamily="49" charset="-122"/>
              </a:rPr>
              <a:t>    母线在按发热条件选择后，应校验其短路的动稳定度和热稳定度。 </a:t>
            </a:r>
            <a:br>
              <a:rPr lang="zh-CN" altLang="en-US" sz="2800" b="1">
                <a:solidFill>
                  <a:schemeClr val="tx1"/>
                </a:solidFill>
                <a:latin typeface="楷体_GB2312" panose="02010609030101010101" pitchFamily="49" charset="-122"/>
                <a:ea typeface="楷体_GB2312" panose="02010609030101010101" pitchFamily="49" charset="-122"/>
              </a:rPr>
            </a:br>
            <a:br>
              <a:rPr lang="zh-CN" altLang="en-US" sz="2800" b="1">
                <a:solidFill>
                  <a:schemeClr val="tx1"/>
                </a:solidFill>
                <a:latin typeface="楷体_GB2312" panose="02010609030101010101" pitchFamily="49" charset="-122"/>
                <a:ea typeface="楷体_GB2312" panose="02010609030101010101" pitchFamily="49" charset="-122"/>
              </a:rPr>
            </a:br>
            <a:r>
              <a:rPr lang="zh-CN" altLang="en-US" sz="2800" b="1">
                <a:solidFill>
                  <a:schemeClr val="tx1"/>
                </a:solidFill>
                <a:latin typeface="楷体_GB2312" panose="02010609030101010101" pitchFamily="49" charset="-122"/>
                <a:ea typeface="楷体_GB2312" panose="02010609030101010101" pitchFamily="49" charset="-122"/>
              </a:rPr>
              <a:t>（二）电缆和绝缘导线的校验 </a:t>
            </a:r>
            <a:br>
              <a:rPr lang="zh-CN" altLang="en-US" sz="2800" b="1">
                <a:solidFill>
                  <a:schemeClr val="tx1"/>
                </a:solidFill>
                <a:latin typeface="楷体_GB2312" panose="02010609030101010101" pitchFamily="49" charset="-122"/>
                <a:ea typeface="楷体_GB2312" panose="02010609030101010101" pitchFamily="49" charset="-122"/>
              </a:rPr>
            </a:br>
            <a:br>
              <a:rPr lang="zh-CN" altLang="en-US" sz="2800" b="1">
                <a:solidFill>
                  <a:schemeClr val="tx1"/>
                </a:solidFill>
                <a:latin typeface="楷体_GB2312" panose="02010609030101010101" pitchFamily="49" charset="-122"/>
                <a:ea typeface="楷体_GB2312" panose="02010609030101010101" pitchFamily="49" charset="-122"/>
              </a:rPr>
            </a:br>
            <a:r>
              <a:rPr lang="zh-CN" altLang="en-US" sz="2800" b="1">
                <a:solidFill>
                  <a:schemeClr val="tx1"/>
                </a:solidFill>
                <a:latin typeface="楷体_GB2312" panose="02010609030101010101" pitchFamily="49" charset="-122"/>
                <a:ea typeface="楷体_GB2312" panose="02010609030101010101" pitchFamily="49" charset="-122"/>
              </a:rPr>
              <a:t>    电缆和绝缘导线不需要校验其短路的动稳定度，但需要校验热稳定度。</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3">
            <a:extLst>
              <a:ext uri="{FF2B5EF4-FFF2-40B4-BE49-F238E27FC236}">
                <a16:creationId xmlns:a16="http://schemas.microsoft.com/office/drawing/2014/main" id="{28518712-79B3-4E03-A321-AB5AFE3B02B8}"/>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l" eaLnBrk="1" hangingPunct="1"/>
            <a:fld id="{8320E62A-9263-478A-8E8A-6BA036013FD8}" type="slidenum">
              <a:rPr lang="en-US" altLang="zh-CN" sz="1400"/>
              <a:pPr algn="l" eaLnBrk="1" hangingPunct="1"/>
              <a:t>64</a:t>
            </a:fld>
            <a:endParaRPr lang="en-US" altLang="zh-CN" sz="1400"/>
          </a:p>
        </p:txBody>
      </p:sp>
      <p:graphicFrame>
        <p:nvGraphicFramePr>
          <p:cNvPr id="731140" name="Group 4">
            <a:extLst>
              <a:ext uri="{FF2B5EF4-FFF2-40B4-BE49-F238E27FC236}">
                <a16:creationId xmlns:a16="http://schemas.microsoft.com/office/drawing/2014/main" id="{9AAC0972-CBB5-4AD8-9801-6AD697DED492}"/>
              </a:ext>
            </a:extLst>
          </p:cNvPr>
          <p:cNvGraphicFramePr>
            <a:graphicFrameLocks noGrp="1"/>
          </p:cNvGraphicFramePr>
          <p:nvPr>
            <p:extLst>
              <p:ext uri="{D42A27DB-BD31-4B8C-83A1-F6EECF244321}">
                <p14:modId xmlns:p14="http://schemas.microsoft.com/office/powerpoint/2010/main" val="293673532"/>
              </p:ext>
            </p:extLst>
          </p:nvPr>
        </p:nvGraphicFramePr>
        <p:xfrm>
          <a:off x="433388" y="1052513"/>
          <a:ext cx="8386762" cy="4590250"/>
        </p:xfrm>
        <a:graphic>
          <a:graphicData uri="http://schemas.openxmlformats.org/drawingml/2006/table">
            <a:tbl>
              <a:tblPr/>
              <a:tblGrid>
                <a:gridCol w="795337">
                  <a:extLst>
                    <a:ext uri="{9D8B030D-6E8A-4147-A177-3AD203B41FA5}">
                      <a16:colId xmlns:a16="http://schemas.microsoft.com/office/drawing/2014/main" val="20000"/>
                    </a:ext>
                  </a:extLst>
                </a:gridCol>
                <a:gridCol w="1939925">
                  <a:extLst>
                    <a:ext uri="{9D8B030D-6E8A-4147-A177-3AD203B41FA5}">
                      <a16:colId xmlns:a16="http://schemas.microsoft.com/office/drawing/2014/main" val="20001"/>
                    </a:ext>
                  </a:extLst>
                </a:gridCol>
                <a:gridCol w="1296988">
                  <a:extLst>
                    <a:ext uri="{9D8B030D-6E8A-4147-A177-3AD203B41FA5}">
                      <a16:colId xmlns:a16="http://schemas.microsoft.com/office/drawing/2014/main" val="20002"/>
                    </a:ext>
                  </a:extLst>
                </a:gridCol>
                <a:gridCol w="1511300">
                  <a:extLst>
                    <a:ext uri="{9D8B030D-6E8A-4147-A177-3AD203B41FA5}">
                      <a16:colId xmlns:a16="http://schemas.microsoft.com/office/drawing/2014/main" val="20003"/>
                    </a:ext>
                  </a:extLst>
                </a:gridCol>
                <a:gridCol w="1439862">
                  <a:extLst>
                    <a:ext uri="{9D8B030D-6E8A-4147-A177-3AD203B41FA5}">
                      <a16:colId xmlns:a16="http://schemas.microsoft.com/office/drawing/2014/main" val="20004"/>
                    </a:ext>
                  </a:extLst>
                </a:gridCol>
                <a:gridCol w="1403350">
                  <a:extLst>
                    <a:ext uri="{9D8B030D-6E8A-4147-A177-3AD203B41FA5}">
                      <a16:colId xmlns:a16="http://schemas.microsoft.com/office/drawing/2014/main" val="20005"/>
                    </a:ext>
                  </a:extLst>
                </a:gridCol>
              </a:tblGrid>
              <a:tr h="808847">
                <a:tc gridSpan="2">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2100" b="1" i="0" u="none" strike="noStrike" cap="none" normalizeH="0" baseline="0">
                          <a:ln>
                            <a:noFill/>
                          </a:ln>
                          <a:solidFill>
                            <a:schemeClr val="tx1"/>
                          </a:solidFill>
                          <a:effectLst/>
                          <a:latin typeface="楷体_GB2312" pitchFamily="49" charset="-122"/>
                          <a:ea typeface="楷体_GB2312" pitchFamily="49" charset="-122"/>
                        </a:rPr>
                        <a:t>电力线路的类型</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2100" b="1" i="0" u="none" strike="noStrike" cap="none" normalizeH="0" baseline="0">
                          <a:ln>
                            <a:noFill/>
                          </a:ln>
                          <a:solidFill>
                            <a:schemeClr val="tx1"/>
                          </a:solidFill>
                          <a:effectLst/>
                          <a:latin typeface="楷体_GB2312" pitchFamily="49" charset="-122"/>
                          <a:ea typeface="楷体_GB2312" pitchFamily="49" charset="-122"/>
                        </a:rPr>
                        <a:t>发热条件</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2100" b="1" i="0" u="none" strike="noStrike" cap="none" normalizeH="0" baseline="0">
                          <a:ln>
                            <a:noFill/>
                          </a:ln>
                          <a:solidFill>
                            <a:schemeClr val="tx1"/>
                          </a:solidFill>
                          <a:effectLst/>
                          <a:latin typeface="楷体_GB2312" pitchFamily="49" charset="-122"/>
                          <a:ea typeface="楷体_GB2312" pitchFamily="49" charset="-122"/>
                        </a:rPr>
                        <a:t>允许电</a:t>
                      </a:r>
                    </a:p>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2100" b="1" i="0" u="none" strike="noStrike" cap="none" normalizeH="0" baseline="0">
                          <a:ln>
                            <a:noFill/>
                          </a:ln>
                          <a:solidFill>
                            <a:schemeClr val="tx1"/>
                          </a:solidFill>
                          <a:effectLst/>
                          <a:latin typeface="楷体_GB2312" pitchFamily="49" charset="-122"/>
                          <a:ea typeface="楷体_GB2312" pitchFamily="49" charset="-122"/>
                        </a:rPr>
                        <a:t>压损失</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2100" b="1" i="0" u="none" strike="noStrike" cap="none" normalizeH="0" baseline="0">
                          <a:ln>
                            <a:noFill/>
                          </a:ln>
                          <a:solidFill>
                            <a:schemeClr val="tx1"/>
                          </a:solidFill>
                          <a:effectLst/>
                          <a:latin typeface="楷体_GB2312" pitchFamily="49" charset="-122"/>
                          <a:ea typeface="楷体_GB2312" pitchFamily="49" charset="-122"/>
                        </a:rPr>
                        <a:t>经济电</a:t>
                      </a:r>
                    </a:p>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2100" b="1" i="0" u="none" strike="noStrike" cap="none" normalizeH="0" baseline="0">
                          <a:ln>
                            <a:noFill/>
                          </a:ln>
                          <a:solidFill>
                            <a:schemeClr val="tx1"/>
                          </a:solidFill>
                          <a:effectLst/>
                          <a:latin typeface="楷体_GB2312" pitchFamily="49" charset="-122"/>
                          <a:ea typeface="楷体_GB2312" pitchFamily="49" charset="-122"/>
                        </a:rPr>
                        <a:t>流密度</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2100" b="1" i="0" u="none" strike="noStrike" cap="none" normalizeH="0" baseline="0">
                          <a:ln>
                            <a:noFill/>
                          </a:ln>
                          <a:solidFill>
                            <a:schemeClr val="tx1"/>
                          </a:solidFill>
                          <a:effectLst/>
                          <a:latin typeface="楷体_GB2312" pitchFamily="49" charset="-122"/>
                          <a:ea typeface="楷体_GB2312" pitchFamily="49" charset="-122"/>
                        </a:rPr>
                        <a:t>机械强度</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08847">
                <a:tc gridSpan="2">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100" b="1" i="0" u="none" strike="noStrike" cap="none" normalizeH="0" baseline="0">
                          <a:ln>
                            <a:noFill/>
                          </a:ln>
                          <a:solidFill>
                            <a:schemeClr val="tx1"/>
                          </a:solidFill>
                          <a:effectLst/>
                          <a:latin typeface="楷体_GB2312" pitchFamily="49" charset="-122"/>
                          <a:ea typeface="楷体_GB2312" pitchFamily="49" charset="-122"/>
                        </a:rPr>
                        <a:t>35kV</a:t>
                      </a:r>
                      <a:r>
                        <a:rPr kumimoji="0" lang="zh-CN" altLang="en-US" sz="2100" b="1" i="0" u="none" strike="noStrike" cap="none" normalizeH="0" baseline="0">
                          <a:ln>
                            <a:noFill/>
                          </a:ln>
                          <a:solidFill>
                            <a:schemeClr val="tx1"/>
                          </a:solidFill>
                          <a:effectLst/>
                          <a:latin typeface="楷体_GB2312" pitchFamily="49" charset="-122"/>
                          <a:ea typeface="楷体_GB2312" pitchFamily="49" charset="-122"/>
                        </a:rPr>
                        <a:t>及以上</a:t>
                      </a:r>
                      <a:endParaRPr kumimoji="0" lang="zh-CN" altLang="en-US" sz="2100" b="1" i="0" u="none" strike="noStrike" cap="none" normalizeH="0" baseline="0">
                        <a:ln>
                          <a:noFill/>
                        </a:ln>
                        <a:solidFill>
                          <a:schemeClr val="tx1"/>
                        </a:solidFill>
                        <a:effectLst/>
                        <a:latin typeface="楷体_GB2312" pitchFamily="49" charset="-122"/>
                        <a:ea typeface="楷体_GB2312" pitchFamily="49" charset="-122"/>
                        <a:cs typeface="Times New Roman" pitchFamily="18" charset="0"/>
                      </a:endParaRPr>
                    </a:p>
                    <a:p>
                      <a:pPr marL="0" marR="0" lvl="0" indent="0" algn="ctr" defTabSz="914400" rtl="0" eaLnBrk="0" fontAlgn="base" latinLnBrk="0" hangingPunct="0">
                        <a:lnSpc>
                          <a:spcPct val="120000"/>
                        </a:lnSpc>
                        <a:spcBef>
                          <a:spcPct val="0"/>
                        </a:spcBef>
                        <a:spcAft>
                          <a:spcPct val="0"/>
                        </a:spcAft>
                        <a:buClrTx/>
                        <a:buSzTx/>
                        <a:buFontTx/>
                        <a:buNone/>
                        <a:tabLst/>
                      </a:pPr>
                      <a:r>
                        <a:rPr kumimoji="0" lang="zh-CN" altLang="en-US" sz="2100" b="1" i="0" u="none" strike="noStrike" cap="none" normalizeH="0" baseline="0">
                          <a:ln>
                            <a:noFill/>
                          </a:ln>
                          <a:solidFill>
                            <a:schemeClr val="tx1"/>
                          </a:solidFill>
                          <a:effectLst/>
                          <a:latin typeface="楷体_GB2312" pitchFamily="49" charset="-122"/>
                          <a:ea typeface="楷体_GB2312" pitchFamily="49" charset="-122"/>
                        </a:rPr>
                        <a:t>电源进线</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100" b="1" i="0" u="none" strike="noStrike" cap="none" normalizeH="0" baseline="0">
                          <a:ln>
                            <a:noFill/>
                          </a:ln>
                          <a:solidFill>
                            <a:schemeClr val="tx1"/>
                          </a:solidFill>
                          <a:effectLst/>
                          <a:latin typeface="楷体_GB2312" pitchFamily="49" charset="-122"/>
                          <a:ea typeface="楷体_GB2312" pitchFamily="49" charset="-122"/>
                        </a:rPr>
                        <a:t>△</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100" b="1" i="0" u="none" strike="noStrike" cap="none" normalizeH="0" baseline="0">
                          <a:ln>
                            <a:noFill/>
                          </a:ln>
                          <a:solidFill>
                            <a:schemeClr val="tx1"/>
                          </a:solidFill>
                          <a:effectLst/>
                          <a:latin typeface="楷体_GB2312" pitchFamily="49" charset="-122"/>
                          <a:ea typeface="楷体_GB2312" pitchFamily="49" charset="-122"/>
                        </a:rPr>
                        <a:t>△</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100" b="1" i="0" u="none" strike="noStrike" cap="none" normalizeH="0" baseline="0">
                          <a:ln>
                            <a:noFill/>
                          </a:ln>
                          <a:solidFill>
                            <a:srgbClr val="FF0000"/>
                          </a:solidFill>
                          <a:effectLst/>
                          <a:latin typeface="楷体_GB2312" pitchFamily="49" charset="-122"/>
                          <a:ea typeface="楷体_GB2312" pitchFamily="49" charset="-122"/>
                        </a:rPr>
                        <a:t>★</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100" b="1" i="0" u="none" strike="noStrike" cap="none" normalizeH="0" baseline="0">
                          <a:ln>
                            <a:noFill/>
                          </a:ln>
                          <a:solidFill>
                            <a:schemeClr val="tx1"/>
                          </a:solidFill>
                          <a:effectLst/>
                          <a:latin typeface="楷体_GB2312" pitchFamily="49" charset="-122"/>
                          <a:ea typeface="楷体_GB2312" pitchFamily="49" charset="-122"/>
                        </a:rPr>
                        <a:t>△</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08847">
                <a:tc gridSpan="2">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2100" b="1" i="0" u="none" strike="noStrike" cap="none" normalizeH="0" baseline="0">
                          <a:ln>
                            <a:noFill/>
                          </a:ln>
                          <a:solidFill>
                            <a:schemeClr val="tx1"/>
                          </a:solidFill>
                          <a:effectLst/>
                          <a:latin typeface="楷体_GB2312" pitchFamily="49" charset="-122"/>
                          <a:ea typeface="楷体_GB2312" pitchFamily="49" charset="-122"/>
                        </a:rPr>
                        <a:t>无调压设备的</a:t>
                      </a:r>
                      <a:endParaRPr kumimoji="0" lang="zh-CN" altLang="en-US" sz="2100" b="1" i="0" u="none" strike="noStrike" cap="none" normalizeH="0" baseline="0">
                        <a:ln>
                          <a:noFill/>
                        </a:ln>
                        <a:solidFill>
                          <a:schemeClr val="tx1"/>
                        </a:solidFill>
                        <a:effectLst/>
                        <a:latin typeface="楷体_GB2312" pitchFamily="49" charset="-122"/>
                        <a:ea typeface="楷体_GB2312" pitchFamily="49" charset="-122"/>
                        <a:cs typeface="Times New Roman" pitchFamily="18" charset="0"/>
                      </a:endParaRPr>
                    </a:p>
                    <a:p>
                      <a:pPr marL="0" marR="0" lvl="0" indent="0" algn="ctr" defTabSz="914400" rtl="0" eaLnBrk="0" fontAlgn="base" latinLnBrk="0" hangingPunct="0">
                        <a:lnSpc>
                          <a:spcPct val="120000"/>
                        </a:lnSpc>
                        <a:spcBef>
                          <a:spcPct val="0"/>
                        </a:spcBef>
                        <a:spcAft>
                          <a:spcPct val="0"/>
                        </a:spcAft>
                        <a:buClrTx/>
                        <a:buSzTx/>
                        <a:buFontTx/>
                        <a:buNone/>
                        <a:tabLst/>
                      </a:pPr>
                      <a:r>
                        <a:rPr kumimoji="0" lang="en-US" altLang="zh-CN" sz="2100" b="1" i="0" u="none" strike="noStrike" cap="none" normalizeH="0" baseline="0">
                          <a:ln>
                            <a:noFill/>
                          </a:ln>
                          <a:solidFill>
                            <a:schemeClr val="tx1"/>
                          </a:solidFill>
                          <a:effectLst/>
                          <a:latin typeface="楷体_GB2312" pitchFamily="49" charset="-122"/>
                          <a:ea typeface="楷体_GB2312" pitchFamily="49" charset="-122"/>
                        </a:rPr>
                        <a:t>6</a:t>
                      </a:r>
                      <a:r>
                        <a:rPr kumimoji="0" lang="zh-CN" altLang="en-US" sz="2100" b="1" i="0" u="none" strike="noStrike" cap="none" normalizeH="0" baseline="0">
                          <a:ln>
                            <a:noFill/>
                          </a:ln>
                          <a:solidFill>
                            <a:schemeClr val="tx1"/>
                          </a:solidFill>
                          <a:effectLst/>
                          <a:latin typeface="楷体_GB2312" pitchFamily="49" charset="-122"/>
                          <a:ea typeface="楷体_GB2312" pitchFamily="49" charset="-122"/>
                        </a:rPr>
                        <a:t>～</a:t>
                      </a:r>
                      <a:r>
                        <a:rPr kumimoji="0" lang="en-US" altLang="zh-CN" sz="2100" b="1" i="0" u="none" strike="noStrike" cap="none" normalizeH="0" baseline="0">
                          <a:ln>
                            <a:noFill/>
                          </a:ln>
                          <a:solidFill>
                            <a:schemeClr val="tx1"/>
                          </a:solidFill>
                          <a:effectLst/>
                          <a:latin typeface="楷体_GB2312" pitchFamily="49" charset="-122"/>
                          <a:ea typeface="楷体_GB2312" pitchFamily="49" charset="-122"/>
                        </a:rPr>
                        <a:t>10 kV</a:t>
                      </a:r>
                      <a:r>
                        <a:rPr kumimoji="0" lang="zh-CN" altLang="en-US" sz="2100" b="1" i="0" u="none" strike="noStrike" cap="none" normalizeH="0" baseline="0">
                          <a:ln>
                            <a:noFill/>
                          </a:ln>
                          <a:solidFill>
                            <a:schemeClr val="tx1"/>
                          </a:solidFill>
                          <a:effectLst/>
                          <a:latin typeface="楷体_GB2312" pitchFamily="49" charset="-122"/>
                          <a:ea typeface="楷体_GB2312" pitchFamily="49" charset="-122"/>
                        </a:rPr>
                        <a:t>较长线路</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100" b="1" i="0" u="none" strike="noStrike" cap="none" normalizeH="0" baseline="0">
                          <a:ln>
                            <a:noFill/>
                          </a:ln>
                          <a:solidFill>
                            <a:schemeClr val="tx1"/>
                          </a:solidFill>
                          <a:effectLst/>
                          <a:latin typeface="楷体_GB2312" pitchFamily="49" charset="-122"/>
                          <a:ea typeface="楷体_GB2312" pitchFamily="49" charset="-122"/>
                        </a:rPr>
                        <a:t>△</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100" b="1" i="0" u="none" strike="noStrike" cap="none" normalizeH="0" baseline="0">
                          <a:ln>
                            <a:noFill/>
                          </a:ln>
                          <a:solidFill>
                            <a:srgbClr val="FF0000"/>
                          </a:solidFill>
                          <a:effectLst/>
                          <a:latin typeface="楷体_GB2312" pitchFamily="49" charset="-122"/>
                          <a:ea typeface="楷体_GB2312" pitchFamily="49" charset="-122"/>
                        </a:rPr>
                        <a:t>★</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hlink"/>
                        </a:buClr>
                        <a:buSzPct val="60000"/>
                        <a:buFont typeface="Wingdings" pitchFamily="2" charset="2"/>
                        <a:buNone/>
                        <a:tabLst/>
                      </a:pPr>
                      <a:endParaRPr kumimoji="0" lang="zh-CN" altLang="zh-CN" sz="2100" b="1" i="0" u="none" strike="noStrike" cap="none" normalizeH="0" baseline="0">
                        <a:ln>
                          <a:noFill/>
                        </a:ln>
                        <a:solidFill>
                          <a:schemeClr val="tx1"/>
                        </a:solidFill>
                        <a:effectLst>
                          <a:outerShdw blurRad="38100" dist="38100" dir="2700000" algn="tl">
                            <a:srgbClr val="000000"/>
                          </a:outerShdw>
                        </a:effectLst>
                        <a:latin typeface="楷体_GB2312" pitchFamily="49" charset="-122"/>
                        <a:ea typeface="楷体_GB2312" pitchFamily="49" charset="-122"/>
                      </a:endParaRP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100" b="1" i="0" u="none" strike="noStrike" cap="none" normalizeH="0" baseline="0">
                          <a:ln>
                            <a:noFill/>
                          </a:ln>
                          <a:solidFill>
                            <a:schemeClr val="tx1"/>
                          </a:solidFill>
                          <a:effectLst/>
                          <a:latin typeface="楷体_GB2312" pitchFamily="49" charset="-122"/>
                          <a:ea typeface="楷体_GB2312" pitchFamily="49" charset="-122"/>
                        </a:rPr>
                        <a:t>△</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08847">
                <a:tc gridSpan="2">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100" b="1" i="0" u="none" strike="noStrike" cap="none" normalizeH="0" baseline="0">
                          <a:ln>
                            <a:noFill/>
                          </a:ln>
                          <a:solidFill>
                            <a:schemeClr val="tx1"/>
                          </a:solidFill>
                          <a:effectLst/>
                          <a:latin typeface="楷体_GB2312" pitchFamily="49" charset="-122"/>
                          <a:ea typeface="楷体_GB2312" pitchFamily="49" charset="-122"/>
                        </a:rPr>
                        <a:t>6</a:t>
                      </a:r>
                      <a:r>
                        <a:rPr kumimoji="0" lang="zh-CN" altLang="en-US" sz="2100" b="1" i="0" u="none" strike="noStrike" cap="none" normalizeH="0" baseline="0">
                          <a:ln>
                            <a:noFill/>
                          </a:ln>
                          <a:solidFill>
                            <a:schemeClr val="tx1"/>
                          </a:solidFill>
                          <a:effectLst/>
                          <a:latin typeface="楷体_GB2312" pitchFamily="49" charset="-122"/>
                          <a:ea typeface="楷体_GB2312" pitchFamily="49" charset="-122"/>
                        </a:rPr>
                        <a:t>～</a:t>
                      </a:r>
                      <a:r>
                        <a:rPr kumimoji="0" lang="en-US" altLang="zh-CN" sz="2100" b="1" i="0" u="none" strike="noStrike" cap="none" normalizeH="0" baseline="0">
                          <a:ln>
                            <a:noFill/>
                          </a:ln>
                          <a:solidFill>
                            <a:schemeClr val="tx1"/>
                          </a:solidFill>
                          <a:effectLst/>
                          <a:latin typeface="楷体_GB2312" pitchFamily="49" charset="-122"/>
                          <a:ea typeface="楷体_GB2312" pitchFamily="49" charset="-122"/>
                        </a:rPr>
                        <a:t>10 kV</a:t>
                      </a:r>
                      <a:endParaRPr kumimoji="0" lang="en-US" altLang="zh-CN" sz="2100" b="1" i="0" u="none" strike="noStrike" cap="none" normalizeH="0" baseline="0">
                        <a:ln>
                          <a:noFill/>
                        </a:ln>
                        <a:solidFill>
                          <a:schemeClr val="tx1"/>
                        </a:solidFill>
                        <a:effectLst/>
                        <a:latin typeface="楷体_GB2312" pitchFamily="49" charset="-122"/>
                        <a:ea typeface="楷体_GB2312" pitchFamily="49" charset="-122"/>
                        <a:cs typeface="Times New Roman" pitchFamily="18" charset="0"/>
                      </a:endParaRPr>
                    </a:p>
                    <a:p>
                      <a:pPr marL="0" marR="0" lvl="0" indent="0" algn="ctr" defTabSz="914400" rtl="0" eaLnBrk="0" fontAlgn="base" latinLnBrk="0" hangingPunct="0">
                        <a:lnSpc>
                          <a:spcPct val="120000"/>
                        </a:lnSpc>
                        <a:spcBef>
                          <a:spcPct val="0"/>
                        </a:spcBef>
                        <a:spcAft>
                          <a:spcPct val="0"/>
                        </a:spcAft>
                        <a:buClrTx/>
                        <a:buSzTx/>
                        <a:buFontTx/>
                        <a:buNone/>
                        <a:tabLst/>
                      </a:pPr>
                      <a:r>
                        <a:rPr kumimoji="0" lang="zh-CN" altLang="en-US" sz="2100" b="1" i="0" u="none" strike="noStrike" cap="none" normalizeH="0" baseline="0">
                          <a:ln>
                            <a:noFill/>
                          </a:ln>
                          <a:solidFill>
                            <a:schemeClr val="tx1"/>
                          </a:solidFill>
                          <a:effectLst/>
                          <a:latin typeface="楷体_GB2312" pitchFamily="49" charset="-122"/>
                          <a:ea typeface="楷体_GB2312" pitchFamily="49" charset="-122"/>
                        </a:rPr>
                        <a:t>较短线路</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100" b="1" i="0" u="none" strike="noStrike" cap="none" normalizeH="0" baseline="0">
                          <a:ln>
                            <a:noFill/>
                          </a:ln>
                          <a:solidFill>
                            <a:srgbClr val="FF0000"/>
                          </a:solidFill>
                          <a:effectLst/>
                          <a:latin typeface="楷体_GB2312" pitchFamily="49" charset="-122"/>
                          <a:ea typeface="楷体_GB2312" pitchFamily="49" charset="-122"/>
                        </a:rPr>
                        <a:t>★</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100" b="1" i="0" u="none" strike="noStrike" cap="none" normalizeH="0" baseline="0">
                          <a:ln>
                            <a:noFill/>
                          </a:ln>
                          <a:solidFill>
                            <a:schemeClr val="tx1"/>
                          </a:solidFill>
                          <a:effectLst/>
                          <a:latin typeface="楷体_GB2312" pitchFamily="49" charset="-122"/>
                          <a:ea typeface="楷体_GB2312" pitchFamily="49" charset="-122"/>
                        </a:rPr>
                        <a:t>△</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hlink"/>
                        </a:buClr>
                        <a:buSzPct val="60000"/>
                        <a:buFont typeface="Wingdings" pitchFamily="2" charset="2"/>
                        <a:buNone/>
                        <a:tabLst/>
                      </a:pPr>
                      <a:endParaRPr kumimoji="0" lang="zh-CN" altLang="zh-CN" sz="2100" b="1" i="0" u="none" strike="noStrike" cap="none" normalizeH="0" baseline="0">
                        <a:ln>
                          <a:noFill/>
                        </a:ln>
                        <a:solidFill>
                          <a:schemeClr val="tx1"/>
                        </a:solidFill>
                        <a:effectLst>
                          <a:outerShdw blurRad="38100" dist="38100" dir="2700000" algn="tl">
                            <a:srgbClr val="000000"/>
                          </a:outerShdw>
                        </a:effectLst>
                        <a:latin typeface="楷体_GB2312" pitchFamily="49" charset="-122"/>
                        <a:ea typeface="楷体_GB2312" pitchFamily="49" charset="-122"/>
                      </a:endParaRP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100" b="1" i="0" u="none" strike="noStrike" cap="none" normalizeH="0" baseline="0">
                          <a:ln>
                            <a:noFill/>
                          </a:ln>
                          <a:solidFill>
                            <a:schemeClr val="tx1"/>
                          </a:solidFill>
                          <a:effectLst/>
                          <a:latin typeface="楷体_GB2312" pitchFamily="49" charset="-122"/>
                          <a:ea typeface="楷体_GB2312" pitchFamily="49" charset="-122"/>
                        </a:rPr>
                        <a:t>△</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69893">
                <a:tc rowSpan="2">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2100" b="1" i="0" u="none" strike="noStrike" cap="none" normalizeH="0" baseline="0">
                          <a:ln>
                            <a:noFill/>
                          </a:ln>
                          <a:solidFill>
                            <a:schemeClr val="tx1"/>
                          </a:solidFill>
                          <a:effectLst/>
                          <a:latin typeface="楷体_GB2312" pitchFamily="49" charset="-122"/>
                          <a:ea typeface="楷体_GB2312" pitchFamily="49" charset="-122"/>
                        </a:rPr>
                        <a:t>低压线路</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2100" b="1" i="0" u="none" strike="noStrike" cap="none" normalizeH="0" baseline="0">
                          <a:ln>
                            <a:noFill/>
                          </a:ln>
                          <a:solidFill>
                            <a:schemeClr val="tx1"/>
                          </a:solidFill>
                          <a:effectLst/>
                          <a:latin typeface="楷体_GB2312" pitchFamily="49" charset="-122"/>
                          <a:ea typeface="楷体_GB2312" pitchFamily="49" charset="-122"/>
                        </a:rPr>
                        <a:t>照明线路</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100" b="1" i="0" u="none" strike="noStrike" cap="none" normalizeH="0" baseline="0">
                          <a:ln>
                            <a:noFill/>
                          </a:ln>
                          <a:solidFill>
                            <a:schemeClr val="tx1"/>
                          </a:solidFill>
                          <a:effectLst/>
                          <a:latin typeface="楷体_GB2312" pitchFamily="49" charset="-122"/>
                          <a:ea typeface="楷体_GB2312" pitchFamily="49" charset="-122"/>
                        </a:rPr>
                        <a:t>△</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100" b="1" i="0" u="none" strike="noStrike" cap="none" normalizeH="0" baseline="0">
                          <a:ln>
                            <a:noFill/>
                          </a:ln>
                          <a:solidFill>
                            <a:srgbClr val="FF0000"/>
                          </a:solidFill>
                          <a:effectLst/>
                          <a:latin typeface="楷体_GB2312" pitchFamily="49" charset="-122"/>
                          <a:ea typeface="楷体_GB2312" pitchFamily="49" charset="-122"/>
                        </a:rPr>
                        <a:t>★</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hlink"/>
                        </a:buClr>
                        <a:buSzPct val="60000"/>
                        <a:buFont typeface="Wingdings" pitchFamily="2" charset="2"/>
                        <a:buNone/>
                        <a:tabLst/>
                      </a:pPr>
                      <a:endParaRPr kumimoji="0" lang="zh-CN" altLang="zh-CN" sz="2100" b="1" i="0" u="none" strike="noStrike" cap="none" normalizeH="0" baseline="0">
                        <a:ln>
                          <a:noFill/>
                        </a:ln>
                        <a:solidFill>
                          <a:schemeClr val="tx1"/>
                        </a:solidFill>
                        <a:effectLst>
                          <a:outerShdw blurRad="38100" dist="38100" dir="2700000" algn="tl">
                            <a:srgbClr val="000000"/>
                          </a:outerShdw>
                        </a:effectLst>
                        <a:latin typeface="楷体_GB2312" pitchFamily="49" charset="-122"/>
                        <a:ea typeface="楷体_GB2312" pitchFamily="49" charset="-122"/>
                      </a:endParaRP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100" b="1" i="0" u="none" strike="noStrike" cap="none" normalizeH="0" baseline="0">
                          <a:ln>
                            <a:noFill/>
                          </a:ln>
                          <a:solidFill>
                            <a:schemeClr val="tx1"/>
                          </a:solidFill>
                          <a:effectLst/>
                          <a:latin typeface="楷体_GB2312" pitchFamily="49" charset="-122"/>
                          <a:ea typeface="楷体_GB2312" pitchFamily="49" charset="-122"/>
                        </a:rPr>
                        <a:t>△</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69893">
                <a:tc vMerge="1">
                  <a:txBody>
                    <a:bodyPr/>
                    <a:lstStyle/>
                    <a:p>
                      <a:endParaRPr lang="zh-CN" altLang="en-US"/>
                    </a:p>
                  </a:txBody>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2100" b="1" i="0" u="none" strike="noStrike" cap="none" normalizeH="0" baseline="0">
                          <a:ln>
                            <a:noFill/>
                          </a:ln>
                          <a:solidFill>
                            <a:schemeClr val="tx1"/>
                          </a:solidFill>
                          <a:effectLst/>
                          <a:latin typeface="楷体_GB2312" pitchFamily="49" charset="-122"/>
                          <a:ea typeface="楷体_GB2312" pitchFamily="49" charset="-122"/>
                        </a:rPr>
                        <a:t>动力线路</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100" b="1" i="0" u="none" strike="noStrike" cap="none" normalizeH="0" baseline="0">
                          <a:ln>
                            <a:noFill/>
                          </a:ln>
                          <a:solidFill>
                            <a:srgbClr val="FF0000"/>
                          </a:solidFill>
                          <a:effectLst/>
                          <a:latin typeface="楷体_GB2312" pitchFamily="49" charset="-122"/>
                          <a:ea typeface="楷体_GB2312" pitchFamily="49" charset="-122"/>
                        </a:rPr>
                        <a:t>★</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100" b="1" i="0" u="none" strike="noStrike" cap="none" normalizeH="0" baseline="0">
                          <a:ln>
                            <a:noFill/>
                          </a:ln>
                          <a:solidFill>
                            <a:schemeClr val="tx1"/>
                          </a:solidFill>
                          <a:effectLst/>
                          <a:latin typeface="楷体_GB2312" pitchFamily="49" charset="-122"/>
                          <a:ea typeface="楷体_GB2312" pitchFamily="49" charset="-122"/>
                        </a:rPr>
                        <a:t>△</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hlink"/>
                        </a:buClr>
                        <a:buSzPct val="60000"/>
                        <a:buFont typeface="Wingdings" pitchFamily="2" charset="2"/>
                        <a:buNone/>
                        <a:tabLst/>
                      </a:pPr>
                      <a:endParaRPr kumimoji="0" lang="zh-CN" altLang="zh-CN" sz="2100" b="1" i="0" u="none" strike="noStrike" cap="none" normalizeH="0" baseline="0">
                        <a:ln>
                          <a:noFill/>
                        </a:ln>
                        <a:solidFill>
                          <a:schemeClr val="tx1"/>
                        </a:solidFill>
                        <a:effectLst>
                          <a:outerShdw blurRad="38100" dist="38100" dir="2700000" algn="tl">
                            <a:srgbClr val="000000"/>
                          </a:outerShdw>
                        </a:effectLst>
                        <a:latin typeface="楷体_GB2312" pitchFamily="49" charset="-122"/>
                        <a:ea typeface="楷体_GB2312" pitchFamily="49" charset="-122"/>
                      </a:endParaRP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100" b="1" i="0" u="none" strike="noStrike" cap="none" normalizeH="0" baseline="0">
                          <a:ln>
                            <a:noFill/>
                          </a:ln>
                          <a:solidFill>
                            <a:schemeClr val="tx1"/>
                          </a:solidFill>
                          <a:effectLst/>
                          <a:latin typeface="楷体_GB2312" pitchFamily="49" charset="-122"/>
                          <a:ea typeface="楷体_GB2312" pitchFamily="49" charset="-122"/>
                        </a:rPr>
                        <a:t>△</a:t>
                      </a:r>
                    </a:p>
                  </a:txBody>
                  <a:tcPr marT="47755" marB="477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9921" name="Text Box 50">
            <a:extLst>
              <a:ext uri="{FF2B5EF4-FFF2-40B4-BE49-F238E27FC236}">
                <a16:creationId xmlns:a16="http://schemas.microsoft.com/office/drawing/2014/main" id="{05FD9BF2-2C35-4622-8E78-FE903337A017}"/>
              </a:ext>
            </a:extLst>
          </p:cNvPr>
          <p:cNvSpPr txBox="1">
            <a:spLocks noChangeArrowheads="1"/>
          </p:cNvSpPr>
          <p:nvPr/>
        </p:nvSpPr>
        <p:spPr bwMode="auto">
          <a:xfrm>
            <a:off x="2233613" y="476250"/>
            <a:ext cx="4824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latin typeface="楷体_GB2312" panose="02010609030101010101" pitchFamily="49" charset="-122"/>
              </a:rPr>
              <a:t>电力线路截面的选择和校验项目</a:t>
            </a:r>
            <a:r>
              <a:rPr lang="zh-CN" altLang="en-US" b="1">
                <a:latin typeface="楷体_GB2312" panose="02010609030101010101" pitchFamily="49" charset="-122"/>
              </a:rPr>
              <a:t> </a:t>
            </a:r>
          </a:p>
        </p:txBody>
      </p:sp>
      <p:sp>
        <p:nvSpPr>
          <p:cNvPr id="79922" name="Text Box 51">
            <a:extLst>
              <a:ext uri="{FF2B5EF4-FFF2-40B4-BE49-F238E27FC236}">
                <a16:creationId xmlns:a16="http://schemas.microsoft.com/office/drawing/2014/main" id="{1402F3B3-FA4C-463C-8C62-E02A625FCCA8}"/>
              </a:ext>
            </a:extLst>
          </p:cNvPr>
          <p:cNvSpPr txBox="1">
            <a:spLocks noChangeArrowheads="1"/>
          </p:cNvSpPr>
          <p:nvPr/>
        </p:nvSpPr>
        <p:spPr bwMode="auto">
          <a:xfrm>
            <a:off x="720725" y="5876925"/>
            <a:ext cx="6624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latin typeface="楷体_GB2312" panose="02010609030101010101" pitchFamily="49" charset="-122"/>
              </a:rPr>
              <a:t>△</a:t>
            </a:r>
            <a:r>
              <a:rPr lang="en-US" altLang="zh-CN" sz="2400" b="1"/>
              <a:t>——</a:t>
            </a:r>
            <a:r>
              <a:rPr lang="zh-CN" altLang="en-US" sz="2400" b="1">
                <a:latin typeface="楷体_GB2312" panose="02010609030101010101" pitchFamily="49" charset="-122"/>
              </a:rPr>
              <a:t>校验的项目，</a:t>
            </a:r>
            <a:r>
              <a:rPr lang="zh-CN" altLang="en-US" sz="2400" b="1">
                <a:solidFill>
                  <a:srgbClr val="FF0000"/>
                </a:solidFill>
                <a:latin typeface="楷体_GB2312" panose="02010609030101010101" pitchFamily="49" charset="-122"/>
              </a:rPr>
              <a:t>★</a:t>
            </a:r>
            <a:r>
              <a:rPr lang="en-US" altLang="zh-CN" sz="2400" b="1">
                <a:solidFill>
                  <a:srgbClr val="FF0000"/>
                </a:solidFill>
              </a:rPr>
              <a:t>——</a:t>
            </a:r>
            <a:r>
              <a:rPr lang="zh-CN" altLang="en-US" sz="2400" b="1">
                <a:solidFill>
                  <a:srgbClr val="FF0000"/>
                </a:solidFill>
                <a:latin typeface="楷体_GB2312" panose="02010609030101010101" pitchFamily="49" charset="-122"/>
              </a:rPr>
              <a:t>选择的依据</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1187C499-A383-42A6-80B6-B8B7AD8B4808}"/>
              </a:ext>
            </a:extLst>
          </p:cNvPr>
          <p:cNvSpPr>
            <a:spLocks noGrp="1" noChangeArrowheads="1"/>
          </p:cNvSpPr>
          <p:nvPr>
            <p:ph type="title"/>
          </p:nvPr>
        </p:nvSpPr>
        <p:spPr>
          <a:xfrm>
            <a:off x="684213" y="0"/>
            <a:ext cx="7926387" cy="1143000"/>
          </a:xfrm>
        </p:spPr>
        <p:txBody>
          <a:bodyPr/>
          <a:lstStyle/>
          <a:p>
            <a:r>
              <a:rPr lang="zh-CN" altLang="en-US" sz="2800" b="1">
                <a:solidFill>
                  <a:schemeClr val="hlink"/>
                </a:solidFill>
                <a:latin typeface="楷体" panose="02010609060101010101" pitchFamily="49" charset="-122"/>
                <a:ea typeface="楷体" panose="02010609060101010101" pitchFamily="49" charset="-122"/>
              </a:rPr>
              <a:t>电力线路的运行维护与检修试验　</a:t>
            </a:r>
          </a:p>
        </p:txBody>
      </p:sp>
      <p:sp>
        <p:nvSpPr>
          <p:cNvPr id="80899" name="Rectangle 3">
            <a:extLst>
              <a:ext uri="{FF2B5EF4-FFF2-40B4-BE49-F238E27FC236}">
                <a16:creationId xmlns:a16="http://schemas.microsoft.com/office/drawing/2014/main" id="{00C6436D-4A1F-4C8F-868A-5B4B52974519}"/>
              </a:ext>
            </a:extLst>
          </p:cNvPr>
          <p:cNvSpPr>
            <a:spLocks noGrp="1" noChangeArrowheads="1"/>
          </p:cNvSpPr>
          <p:nvPr>
            <p:ph idx="1"/>
          </p:nvPr>
        </p:nvSpPr>
        <p:spPr>
          <a:xfrm>
            <a:off x="468313" y="990600"/>
            <a:ext cx="8294687" cy="4525963"/>
          </a:xfrm>
        </p:spPr>
        <p:txBody>
          <a:bodyPr/>
          <a:lstStyle/>
          <a:p>
            <a:pPr>
              <a:buFontTx/>
              <a:buNone/>
            </a:pPr>
            <a:r>
              <a:rPr lang="zh-CN" altLang="en-US" sz="2400">
                <a:latin typeface="楷体" panose="02010609060101010101" pitchFamily="49" charset="-122"/>
                <a:ea typeface="楷体" panose="02010609060101010101" pitchFamily="49" charset="-122"/>
              </a:rPr>
              <a:t>一、架空线路的运行维护</a:t>
            </a:r>
            <a:endParaRPr lang="en-US" altLang="zh-CN" sz="2400">
              <a:latin typeface="楷体" panose="02010609060101010101" pitchFamily="49" charset="-122"/>
              <a:ea typeface="楷体" panose="02010609060101010101" pitchFamily="49" charset="-122"/>
            </a:endParaRPr>
          </a:p>
          <a:p>
            <a:pPr>
              <a:buFontTx/>
              <a:buNone/>
            </a:pPr>
            <a:br>
              <a:rPr lang="zh-CN" altLang="en-US" sz="2400">
                <a:latin typeface="楷体" panose="02010609060101010101" pitchFamily="49" charset="-122"/>
                <a:ea typeface="楷体" panose="02010609060101010101" pitchFamily="49" charset="-122"/>
              </a:rPr>
            </a:br>
            <a:r>
              <a:rPr lang="zh-CN" altLang="en-US" sz="2400">
                <a:latin typeface="楷体" panose="02010609060101010101" pitchFamily="49" charset="-122"/>
                <a:ea typeface="楷体" panose="02010609060101010101" pitchFamily="49" charset="-122"/>
              </a:rPr>
              <a:t>    </a:t>
            </a:r>
            <a:r>
              <a:rPr lang="zh-CN" altLang="en-US" sz="1800">
                <a:latin typeface="楷体" panose="02010609060101010101" pitchFamily="49" charset="-122"/>
                <a:ea typeface="楷体" panose="02010609060101010101" pitchFamily="49" charset="-122"/>
              </a:rPr>
              <a:t>架空线路所经路线较长，环境复杂，设备不仅本身会自然老化，还要受空气腐蚀和各种气候及其他外界因素的影响，因此应加强运行维护工作，发现缺陷及时处理，以保证供电。</a:t>
            </a:r>
            <a:endParaRPr lang="en-US" altLang="zh-CN" sz="1800">
              <a:latin typeface="楷体" panose="02010609060101010101" pitchFamily="49" charset="-122"/>
              <a:ea typeface="楷体" panose="02010609060101010101" pitchFamily="49" charset="-122"/>
            </a:endParaRPr>
          </a:p>
          <a:p>
            <a:pPr>
              <a:buFontTx/>
              <a:buNone/>
            </a:pPr>
            <a:br>
              <a:rPr lang="zh-CN" altLang="en-US" sz="1800">
                <a:latin typeface="楷体" panose="02010609060101010101" pitchFamily="49" charset="-122"/>
                <a:ea typeface="楷体" panose="02010609060101010101" pitchFamily="49" charset="-122"/>
              </a:rPr>
            </a:br>
            <a:r>
              <a:rPr lang="zh-CN" altLang="en-US" sz="1800">
                <a:latin typeface="楷体" panose="02010609060101010101" pitchFamily="49" charset="-122"/>
                <a:ea typeface="楷体" panose="02010609060101010101" pitchFamily="49" charset="-122"/>
              </a:rPr>
              <a:t>⒈ 巡视期限</a:t>
            </a:r>
            <a:br>
              <a:rPr lang="zh-CN" altLang="en-US" sz="1800">
                <a:latin typeface="楷体" panose="02010609060101010101" pitchFamily="49" charset="-122"/>
                <a:ea typeface="楷体" panose="02010609060101010101" pitchFamily="49" charset="-122"/>
              </a:rPr>
            </a:br>
            <a:r>
              <a:rPr lang="zh-CN" altLang="en-US" sz="1800">
                <a:latin typeface="楷体" panose="02010609060101010101" pitchFamily="49" charset="-122"/>
                <a:ea typeface="楷体" panose="02010609060101010101" pitchFamily="49" charset="-122"/>
              </a:rPr>
              <a:t>对厂区架空线路，一般要求每月进行一次巡视检查。如遇大风、大雨、大雪、浓雾或发生故障等特殊情况时，需临时增加巡视次数。</a:t>
            </a:r>
          </a:p>
        </p:txBody>
      </p:sp>
      <p:sp>
        <p:nvSpPr>
          <p:cNvPr id="80900" name="日期占位符 3">
            <a:extLst>
              <a:ext uri="{FF2B5EF4-FFF2-40B4-BE49-F238E27FC236}">
                <a16:creationId xmlns:a16="http://schemas.microsoft.com/office/drawing/2014/main" id="{1F52FC4F-4F77-470C-B813-9B7E02BA38C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D745032C-2F10-4A33-848C-76A8AA290336}" type="datetime1">
              <a:rPr lang="zh-CN" altLang="en-US" sz="1400" smtClean="0"/>
              <a:pPr eaLnBrk="1" hangingPunct="1"/>
              <a:t>2021/1/5</a:t>
            </a:fld>
            <a:endParaRPr lang="en-US" altLang="zh-CN" sz="1400"/>
          </a:p>
        </p:txBody>
      </p:sp>
      <p:sp>
        <p:nvSpPr>
          <p:cNvPr id="80901" name="灯片编号占位符 5">
            <a:extLst>
              <a:ext uri="{FF2B5EF4-FFF2-40B4-BE49-F238E27FC236}">
                <a16:creationId xmlns:a16="http://schemas.microsoft.com/office/drawing/2014/main" id="{E709EC34-84BB-430C-9BA0-E18A12CC00F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0AF93C40-D6FC-48B4-AE4D-8BC11F760BBE}" type="slidenum">
              <a:rPr lang="en-US" altLang="zh-CN" sz="1400"/>
              <a:pPr eaLnBrk="1" hangingPunct="1"/>
              <a:t>65</a:t>
            </a:fld>
            <a:endParaRPr lang="en-US" altLang="zh-CN" sz="14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5184EB7D-9B5C-4990-9FF7-421555279F33}"/>
              </a:ext>
            </a:extLst>
          </p:cNvPr>
          <p:cNvSpPr>
            <a:spLocks noGrp="1" noChangeArrowheads="1"/>
          </p:cNvSpPr>
          <p:nvPr>
            <p:ph type="title"/>
          </p:nvPr>
        </p:nvSpPr>
        <p:spPr>
          <a:xfrm>
            <a:off x="900113" y="152400"/>
            <a:ext cx="7558087" cy="1143000"/>
          </a:xfrm>
        </p:spPr>
        <p:txBody>
          <a:bodyPr/>
          <a:lstStyle/>
          <a:p>
            <a:r>
              <a:rPr lang="en-US" altLang="zh-CN" sz="3000">
                <a:latin typeface="楷体" panose="02010609060101010101" pitchFamily="49" charset="-122"/>
                <a:ea typeface="楷体" panose="02010609060101010101" pitchFamily="49" charset="-122"/>
              </a:rPr>
              <a:t>⒉ </a:t>
            </a:r>
            <a:r>
              <a:rPr lang="zh-CN" altLang="en-US" sz="3000">
                <a:latin typeface="楷体" panose="02010609060101010101" pitchFamily="49" charset="-122"/>
                <a:ea typeface="楷体" panose="02010609060101010101" pitchFamily="49" charset="-122"/>
              </a:rPr>
              <a:t>巡视项目</a:t>
            </a:r>
            <a:br>
              <a:rPr lang="zh-CN" altLang="en-US" sz="3000">
                <a:latin typeface="楷体" panose="02010609060101010101" pitchFamily="49" charset="-122"/>
                <a:ea typeface="楷体" panose="02010609060101010101" pitchFamily="49" charset="-122"/>
              </a:rPr>
            </a:br>
            <a:endParaRPr lang="zh-CN" altLang="en-US" sz="3000">
              <a:latin typeface="楷体" panose="02010609060101010101" pitchFamily="49" charset="-122"/>
              <a:ea typeface="楷体" panose="02010609060101010101" pitchFamily="49" charset="-122"/>
            </a:endParaRPr>
          </a:p>
        </p:txBody>
      </p:sp>
      <p:sp>
        <p:nvSpPr>
          <p:cNvPr id="81923" name="Rectangle 3">
            <a:extLst>
              <a:ext uri="{FF2B5EF4-FFF2-40B4-BE49-F238E27FC236}">
                <a16:creationId xmlns:a16="http://schemas.microsoft.com/office/drawing/2014/main" id="{B79FE24D-F381-49F3-9F2C-610266094E8B}"/>
              </a:ext>
            </a:extLst>
          </p:cNvPr>
          <p:cNvSpPr>
            <a:spLocks noGrp="1" noChangeArrowheads="1"/>
          </p:cNvSpPr>
          <p:nvPr>
            <p:ph idx="1"/>
          </p:nvPr>
        </p:nvSpPr>
        <p:spPr>
          <a:xfrm>
            <a:off x="468313" y="990600"/>
            <a:ext cx="8496300" cy="5257800"/>
          </a:xfrm>
        </p:spPr>
        <p:txBody>
          <a:bodyPr/>
          <a:lstStyle/>
          <a:p>
            <a:pPr>
              <a:buFontTx/>
              <a:buNone/>
            </a:pPr>
            <a:r>
              <a:rPr lang="en-US" altLang="zh-CN" sz="1800">
                <a:latin typeface="楷体" panose="02010609060101010101" pitchFamily="49" charset="-122"/>
                <a:ea typeface="楷体" panose="02010609060101010101" pitchFamily="49" charset="-122"/>
              </a:rPr>
              <a:t>⑴ </a:t>
            </a:r>
            <a:r>
              <a:rPr lang="zh-CN" altLang="en-US" sz="1800">
                <a:latin typeface="楷体" panose="02010609060101010101" pitchFamily="49" charset="-122"/>
                <a:ea typeface="楷体" panose="02010609060101010101" pitchFamily="49" charset="-122"/>
              </a:rPr>
              <a:t>电杆、横担有无倾斜、变形、腐朽、损坏及下陷等现象，拉线和板桩是否完好，绑扎线是否紧固可靠，如存在缺陷应设法修理或更换。</a:t>
            </a:r>
            <a:endParaRPr lang="en-US" altLang="zh-CN" sz="1800">
              <a:latin typeface="楷体" panose="02010609060101010101" pitchFamily="49" charset="-122"/>
              <a:ea typeface="楷体" panose="02010609060101010101" pitchFamily="49" charset="-122"/>
            </a:endParaRPr>
          </a:p>
          <a:p>
            <a:pPr>
              <a:buFontTx/>
              <a:buNone/>
            </a:pPr>
            <a:r>
              <a:rPr lang="zh-CN" altLang="en-US" sz="1800">
                <a:latin typeface="楷体" panose="02010609060101010101" pitchFamily="49" charset="-122"/>
                <a:ea typeface="楷体" panose="02010609060101010101" pitchFamily="49" charset="-122"/>
              </a:rPr>
              <a:t>⑵ 导线接头是否接触良好，有无过热发红、严重氧化、腐蚀或断落现象，绝缘子有无破损和放电现象，如有，应及时修复。</a:t>
            </a:r>
            <a:endParaRPr lang="en-US" altLang="zh-CN" sz="1800">
              <a:latin typeface="楷体" panose="02010609060101010101" pitchFamily="49" charset="-122"/>
              <a:ea typeface="楷体" panose="02010609060101010101" pitchFamily="49" charset="-122"/>
            </a:endParaRPr>
          </a:p>
          <a:p>
            <a:pPr>
              <a:buFontTx/>
              <a:buNone/>
            </a:pPr>
            <a:r>
              <a:rPr lang="zh-CN" altLang="en-US" sz="1800">
                <a:latin typeface="楷体" panose="02010609060101010101" pitchFamily="49" charset="-122"/>
                <a:ea typeface="楷体" panose="02010609060101010101" pitchFamily="49" charset="-122"/>
              </a:rPr>
              <a:t>⑶ 避雷装置及其接地是否完好，接地线有无锈断情况，在雷电季章到来之前，应重点检查，确保防雷安全。</a:t>
            </a:r>
            <a:endParaRPr lang="en-US" altLang="zh-CN" sz="1800">
              <a:latin typeface="楷体" panose="02010609060101010101" pitchFamily="49" charset="-122"/>
              <a:ea typeface="楷体" panose="02010609060101010101" pitchFamily="49" charset="-122"/>
            </a:endParaRPr>
          </a:p>
          <a:p>
            <a:pPr>
              <a:buFontTx/>
              <a:buNone/>
            </a:pPr>
            <a:r>
              <a:rPr lang="zh-CN" altLang="en-US" sz="1800">
                <a:latin typeface="楷体" panose="02010609060101010101" pitchFamily="49" charset="-122"/>
                <a:ea typeface="楷体" panose="02010609060101010101" pitchFamily="49" charset="-122"/>
              </a:rPr>
              <a:t>⑷ 线路上有无树枝、风筝等杂物。如有，应设法清除。</a:t>
            </a:r>
            <a:endParaRPr lang="en-US" altLang="zh-CN" sz="1800">
              <a:latin typeface="楷体" panose="02010609060101010101" pitchFamily="49" charset="-122"/>
              <a:ea typeface="楷体" panose="02010609060101010101" pitchFamily="49" charset="-122"/>
            </a:endParaRPr>
          </a:p>
          <a:p>
            <a:pPr>
              <a:buFontTx/>
              <a:buNone/>
            </a:pPr>
            <a:r>
              <a:rPr lang="zh-CN" altLang="en-US" sz="1800">
                <a:latin typeface="楷体" panose="02010609060101010101" pitchFamily="49" charset="-122"/>
                <a:ea typeface="楷体" panose="02010609060101010101" pitchFamily="49" charset="-122"/>
              </a:rPr>
              <a:t>⑸ 沿线地面是否堆放易燃、易爆和强腐蚀性物品，如有，应立即移开。</a:t>
            </a:r>
            <a:endParaRPr lang="en-US" altLang="zh-CN" sz="1800">
              <a:latin typeface="楷体" panose="02010609060101010101" pitchFamily="49" charset="-122"/>
              <a:ea typeface="楷体" panose="02010609060101010101" pitchFamily="49" charset="-122"/>
            </a:endParaRPr>
          </a:p>
          <a:p>
            <a:pPr>
              <a:buFontTx/>
              <a:buNone/>
            </a:pPr>
            <a:r>
              <a:rPr lang="zh-CN" altLang="en-US" sz="1800">
                <a:latin typeface="楷体" panose="02010609060101010101" pitchFamily="49" charset="-122"/>
                <a:ea typeface="楷体" panose="02010609060101010101" pitchFamily="49" charset="-122"/>
              </a:rPr>
              <a:t>⑹ 沿线的周围有无危险建筑物，以致在雷雨、大风季章里，对线路造成损坏，如有，应请有关部门处理。</a:t>
            </a:r>
            <a:endParaRPr lang="en-US" altLang="zh-CN" sz="1800">
              <a:latin typeface="楷体" panose="02010609060101010101" pitchFamily="49" charset="-122"/>
              <a:ea typeface="楷体" panose="02010609060101010101" pitchFamily="49" charset="-122"/>
            </a:endParaRPr>
          </a:p>
          <a:p>
            <a:pPr>
              <a:buFontTx/>
              <a:buNone/>
            </a:pPr>
            <a:r>
              <a:rPr lang="zh-CN" altLang="en-US" sz="1800">
                <a:latin typeface="楷体" panose="02010609060101010101" pitchFamily="49" charset="-122"/>
                <a:ea typeface="楷体" panose="02010609060101010101" pitchFamily="49" charset="-122"/>
              </a:rPr>
              <a:t>⑺ 检查导线弧垂，冬季是否过紧可能引起断线，夏季是否过大使对地距离不足。</a:t>
            </a:r>
            <a:endParaRPr lang="en-US" altLang="zh-CN" sz="1800">
              <a:latin typeface="楷体" panose="02010609060101010101" pitchFamily="49" charset="-122"/>
              <a:ea typeface="楷体" panose="02010609060101010101" pitchFamily="49" charset="-122"/>
            </a:endParaRPr>
          </a:p>
          <a:p>
            <a:pPr>
              <a:buFontTx/>
              <a:buNone/>
            </a:pPr>
            <a:r>
              <a:rPr lang="zh-CN" altLang="en-US" sz="1800">
                <a:latin typeface="楷体" panose="02010609060101010101" pitchFamily="49" charset="-122"/>
                <a:ea typeface="楷体" panose="02010609060101010101" pitchFamily="49" charset="-122"/>
              </a:rPr>
              <a:t>⑻ 其他危及线路安全运行的异常情况。</a:t>
            </a:r>
            <a:br>
              <a:rPr lang="zh-CN" altLang="en-US" sz="1800">
                <a:latin typeface="楷体" panose="02010609060101010101" pitchFamily="49" charset="-122"/>
                <a:ea typeface="楷体" panose="02010609060101010101" pitchFamily="49" charset="-122"/>
              </a:rPr>
            </a:br>
            <a:r>
              <a:rPr lang="zh-CN" altLang="en-US" sz="1800">
                <a:latin typeface="楷体" panose="02010609060101010101" pitchFamily="49" charset="-122"/>
                <a:ea typeface="楷体" panose="02010609060101010101" pitchFamily="49" charset="-122"/>
              </a:rPr>
              <a:t>在巡视中发现的异常情况，应记入专用记录本，重要情况应及时汇报上级，请示处理。</a:t>
            </a:r>
          </a:p>
        </p:txBody>
      </p:sp>
      <p:sp>
        <p:nvSpPr>
          <p:cNvPr id="81924" name="日期占位符 3">
            <a:extLst>
              <a:ext uri="{FF2B5EF4-FFF2-40B4-BE49-F238E27FC236}">
                <a16:creationId xmlns:a16="http://schemas.microsoft.com/office/drawing/2014/main" id="{DB505555-4FF9-44A5-A121-8A21251BEE0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86F0AB9A-0C40-463E-A852-A75DAF4374F4}" type="datetime1">
              <a:rPr lang="zh-CN" altLang="en-US" sz="1400" smtClean="0"/>
              <a:pPr eaLnBrk="1" hangingPunct="1"/>
              <a:t>2021/1/5</a:t>
            </a:fld>
            <a:endParaRPr lang="en-US" altLang="zh-CN" sz="1400"/>
          </a:p>
        </p:txBody>
      </p:sp>
      <p:sp>
        <p:nvSpPr>
          <p:cNvPr id="81925" name="灯片编号占位符 5">
            <a:extLst>
              <a:ext uri="{FF2B5EF4-FFF2-40B4-BE49-F238E27FC236}">
                <a16:creationId xmlns:a16="http://schemas.microsoft.com/office/drawing/2014/main" id="{1D835E14-5D02-43D3-ADDB-397D6EAB90F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4C8E3DC3-FF32-407B-9A1C-629AC5328B42}" type="slidenum">
              <a:rPr lang="en-US" altLang="zh-CN" sz="1400"/>
              <a:pPr eaLnBrk="1" hangingPunct="1"/>
              <a:t>66</a:t>
            </a:fld>
            <a:endParaRPr lang="en-US" altLang="zh-CN" sz="1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830AA574-F8B2-4F57-9B1B-2A39F41F975E}"/>
              </a:ext>
            </a:extLst>
          </p:cNvPr>
          <p:cNvSpPr>
            <a:spLocks noGrp="1" noChangeArrowheads="1"/>
          </p:cNvSpPr>
          <p:nvPr>
            <p:ph type="title"/>
          </p:nvPr>
        </p:nvSpPr>
        <p:spPr>
          <a:xfrm>
            <a:off x="827088" y="152400"/>
            <a:ext cx="7783512" cy="1143000"/>
          </a:xfrm>
        </p:spPr>
        <p:txBody>
          <a:bodyPr/>
          <a:lstStyle/>
          <a:p>
            <a:r>
              <a:rPr lang="zh-CN" altLang="en-US" sz="2400" b="1">
                <a:solidFill>
                  <a:schemeClr val="hlink"/>
                </a:solidFill>
                <a:latin typeface="楷体" panose="02010609060101010101" pitchFamily="49" charset="-122"/>
                <a:ea typeface="楷体" panose="02010609060101010101" pitchFamily="49" charset="-122"/>
              </a:rPr>
              <a:t>二、电缆线路的运行维护</a:t>
            </a:r>
            <a:br>
              <a:rPr lang="zh-CN" altLang="en-US" sz="2400" b="1">
                <a:solidFill>
                  <a:schemeClr val="hlink"/>
                </a:solidFill>
                <a:latin typeface="楷体" panose="02010609060101010101" pitchFamily="49" charset="-122"/>
                <a:ea typeface="楷体" panose="02010609060101010101" pitchFamily="49" charset="-122"/>
              </a:rPr>
            </a:br>
            <a:endParaRPr lang="zh-CN" altLang="en-US" sz="2400" b="1">
              <a:solidFill>
                <a:schemeClr val="hlink"/>
              </a:solidFill>
              <a:latin typeface="楷体" panose="02010609060101010101" pitchFamily="49" charset="-122"/>
              <a:ea typeface="楷体" panose="02010609060101010101" pitchFamily="49" charset="-122"/>
            </a:endParaRPr>
          </a:p>
        </p:txBody>
      </p:sp>
      <p:sp>
        <p:nvSpPr>
          <p:cNvPr id="50179" name="Rectangle 3">
            <a:extLst>
              <a:ext uri="{FF2B5EF4-FFF2-40B4-BE49-F238E27FC236}">
                <a16:creationId xmlns:a16="http://schemas.microsoft.com/office/drawing/2014/main" id="{F669D483-24C4-4153-AF9C-3FB089D46EAD}"/>
              </a:ext>
            </a:extLst>
          </p:cNvPr>
          <p:cNvSpPr>
            <a:spLocks noGrp="1" noChangeArrowheads="1"/>
          </p:cNvSpPr>
          <p:nvPr>
            <p:ph idx="1"/>
          </p:nvPr>
        </p:nvSpPr>
        <p:spPr>
          <a:xfrm>
            <a:off x="395288" y="1066800"/>
            <a:ext cx="8443912" cy="5181600"/>
          </a:xfrm>
        </p:spPr>
        <p:txBody>
          <a:bodyPr rtlCol="0">
            <a:normAutofit/>
          </a:bodyPr>
          <a:lstStyle/>
          <a:p>
            <a:pPr marL="0" fontAlgn="auto">
              <a:spcAft>
                <a:spcPts val="0"/>
              </a:spcAft>
              <a:buFontTx/>
              <a:buNone/>
              <a:defRPr/>
            </a:pPr>
            <a:r>
              <a:rPr lang="zh-CN" altLang="en-US" sz="2400" dirty="0">
                <a:latin typeface="楷体" pitchFamily="49" charset="-122"/>
                <a:ea typeface="楷体" pitchFamily="49" charset="-122"/>
              </a:rPr>
              <a:t>电缆线路大多是埋地敷设的，为保证电缆线路的安全、可靠运行，就必须全面了解电缆的敷设方式、走线方向、结构布置及电缆中间接头的位置等。</a:t>
            </a:r>
            <a:endParaRPr lang="en-US" altLang="zh-CN" sz="2400" dirty="0">
              <a:latin typeface="楷体" pitchFamily="49" charset="-122"/>
              <a:ea typeface="楷体" pitchFamily="49" charset="-122"/>
            </a:endParaRPr>
          </a:p>
          <a:p>
            <a:pPr fontAlgn="auto">
              <a:spcAft>
                <a:spcPts val="0"/>
              </a:spcAft>
              <a:buFontTx/>
              <a:buNone/>
              <a:defRPr/>
            </a:pPr>
            <a:br>
              <a:rPr lang="zh-CN" altLang="en-US" sz="2400" dirty="0">
                <a:latin typeface="楷体" pitchFamily="49" charset="-122"/>
                <a:ea typeface="楷体" pitchFamily="49" charset="-122"/>
              </a:rPr>
            </a:br>
            <a:r>
              <a:rPr lang="zh-CN" altLang="en-US" sz="2400" dirty="0">
                <a:latin typeface="楷体" pitchFamily="49" charset="-122"/>
                <a:ea typeface="楷体" pitchFamily="49" charset="-122"/>
              </a:rPr>
              <a:t>⒈ 巡视期限：电缆线路一般要求每季进行一次巡视检查。对户外终端头，应每月检查一次。如遇大雨、洪水及地震等特殊情况或发生故障时，还需临时增加巡视次数。</a:t>
            </a:r>
            <a:br>
              <a:rPr lang="zh-CN" altLang="en-US" sz="2400" dirty="0">
                <a:latin typeface="楷体" pitchFamily="49" charset="-122"/>
                <a:ea typeface="楷体" pitchFamily="49" charset="-122"/>
              </a:rPr>
            </a:br>
            <a:r>
              <a:rPr lang="zh-CN" altLang="en-US" sz="2400" dirty="0">
                <a:latin typeface="楷体" pitchFamily="49" charset="-122"/>
                <a:ea typeface="楷体" pitchFamily="49" charset="-122"/>
              </a:rPr>
              <a:t>⒉ 巡视项目：⑴ 电缆头及瓷套管是否清洁，有无破损和放电痕迹；对填充有电缆胶（油）的电缆头，还应检查有无漏油溢胶现象；⑵ 对于暗敷及埋地电缆，应检查沿线的盖板和其他保护物是否完好，走线标志是否完整无缺，有无挖掘痕迹。</a:t>
            </a:r>
            <a:br>
              <a:rPr lang="zh-CN" altLang="en-US" sz="2400" dirty="0">
                <a:latin typeface="宋体" charset="-122"/>
              </a:rPr>
            </a:br>
            <a:endParaRPr lang="zh-CN" altLang="en-US" sz="2400" dirty="0">
              <a:latin typeface="宋体" charset="-122"/>
            </a:endParaRPr>
          </a:p>
        </p:txBody>
      </p:sp>
      <p:sp>
        <p:nvSpPr>
          <p:cNvPr id="82948" name="日期占位符 3">
            <a:extLst>
              <a:ext uri="{FF2B5EF4-FFF2-40B4-BE49-F238E27FC236}">
                <a16:creationId xmlns:a16="http://schemas.microsoft.com/office/drawing/2014/main" id="{23E23B22-2205-4294-B6E4-9E20EC33E8E6}"/>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671097C7-3859-410F-88DB-31251A78843F}" type="datetime1">
              <a:rPr lang="zh-CN" altLang="en-US" sz="1400" smtClean="0"/>
              <a:pPr eaLnBrk="1" hangingPunct="1"/>
              <a:t>2021/1/5</a:t>
            </a:fld>
            <a:endParaRPr lang="en-US" altLang="zh-CN" sz="1400"/>
          </a:p>
        </p:txBody>
      </p:sp>
      <p:sp>
        <p:nvSpPr>
          <p:cNvPr id="82949" name="灯片编号占位符 5">
            <a:extLst>
              <a:ext uri="{FF2B5EF4-FFF2-40B4-BE49-F238E27FC236}">
                <a16:creationId xmlns:a16="http://schemas.microsoft.com/office/drawing/2014/main" id="{31462438-05A7-44BF-BD75-FEE51B39B81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A9202476-503C-4072-809F-A71B2799D46E}" type="slidenum">
              <a:rPr lang="en-US" altLang="zh-CN" sz="1400"/>
              <a:pPr eaLnBrk="1" hangingPunct="1"/>
              <a:t>67</a:t>
            </a:fld>
            <a:endParaRPr lang="en-US" altLang="zh-CN" sz="14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a:extLst>
              <a:ext uri="{FF2B5EF4-FFF2-40B4-BE49-F238E27FC236}">
                <a16:creationId xmlns:a16="http://schemas.microsoft.com/office/drawing/2014/main" id="{FB4CDE30-4499-4D95-B7A5-7F1D804F830E}"/>
              </a:ext>
            </a:extLst>
          </p:cNvPr>
          <p:cNvSpPr>
            <a:spLocks noGrp="1" noChangeArrowheads="1"/>
          </p:cNvSpPr>
          <p:nvPr>
            <p:ph idx="1"/>
          </p:nvPr>
        </p:nvSpPr>
        <p:spPr>
          <a:xfrm>
            <a:off x="395288" y="990600"/>
            <a:ext cx="8291512" cy="5181600"/>
          </a:xfrm>
        </p:spPr>
        <p:txBody>
          <a:bodyPr/>
          <a:lstStyle/>
          <a:p>
            <a:pPr>
              <a:buFontTx/>
              <a:buNone/>
            </a:pPr>
            <a:r>
              <a:rPr lang="en-US" altLang="zh-CN" sz="2000">
                <a:latin typeface="楷体" panose="02010609060101010101" pitchFamily="49" charset="-122"/>
                <a:ea typeface="楷体" panose="02010609060101010101" pitchFamily="49" charset="-122"/>
              </a:rPr>
              <a:t>⑶ </a:t>
            </a:r>
            <a:r>
              <a:rPr lang="zh-CN" altLang="en-US" sz="2000">
                <a:latin typeface="楷体" panose="02010609060101010101" pitchFamily="49" charset="-122"/>
                <a:ea typeface="楷体" panose="02010609060101010101" pitchFamily="49" charset="-122"/>
              </a:rPr>
              <a:t>电缆沟内有无积水、渗水现象，是否堆有杂物或易燃易爆危险品。</a:t>
            </a:r>
            <a:endParaRPr lang="en-US" altLang="zh-CN" sz="2000">
              <a:latin typeface="楷体" panose="02010609060101010101" pitchFamily="49" charset="-122"/>
              <a:ea typeface="楷体" panose="02010609060101010101" pitchFamily="49" charset="-122"/>
            </a:endParaRPr>
          </a:p>
          <a:p>
            <a:pPr>
              <a:buFontTx/>
              <a:buNone/>
            </a:pPr>
            <a:r>
              <a:rPr lang="zh-CN" altLang="en-US" sz="2000">
                <a:latin typeface="楷体" panose="02010609060101010101" pitchFamily="49" charset="-122"/>
                <a:ea typeface="楷体" panose="02010609060101010101" pitchFamily="49" charset="-122"/>
              </a:rPr>
              <a:t>⑷ 对于明敷电缆，应检查电缆外皮有无机械损伤、金属护套是否腐蚀穿孔或胀裂，沿线支架、挂钩是否牢固，线路附近有无易燃易爆危险品或腐蚀性物质。</a:t>
            </a:r>
            <a:endParaRPr lang="en-US" altLang="zh-CN" sz="2000">
              <a:latin typeface="楷体" panose="02010609060101010101" pitchFamily="49" charset="-122"/>
              <a:ea typeface="楷体" panose="02010609060101010101" pitchFamily="49" charset="-122"/>
            </a:endParaRPr>
          </a:p>
          <a:p>
            <a:pPr>
              <a:buFontTx/>
              <a:buNone/>
            </a:pPr>
            <a:r>
              <a:rPr lang="zh-CN" altLang="en-US" sz="2000">
                <a:latin typeface="楷体" panose="02010609060101010101" pitchFamily="49" charset="-122"/>
                <a:ea typeface="楷体" panose="02010609060101010101" pitchFamily="49" charset="-122"/>
              </a:rPr>
              <a:t>⑸ 线路上各种接地是否良好，有无松脱、断股和腐蚀现象。</a:t>
            </a:r>
            <a:endParaRPr lang="en-US" altLang="zh-CN" sz="2000">
              <a:latin typeface="楷体" panose="02010609060101010101" pitchFamily="49" charset="-122"/>
              <a:ea typeface="楷体" panose="02010609060101010101" pitchFamily="49" charset="-122"/>
            </a:endParaRPr>
          </a:p>
          <a:p>
            <a:pPr>
              <a:buFontTx/>
              <a:buNone/>
            </a:pPr>
            <a:r>
              <a:rPr lang="zh-CN" altLang="en-US" sz="2000">
                <a:latin typeface="楷体" panose="02010609060101010101" pitchFamily="49" charset="-122"/>
                <a:ea typeface="楷体" panose="02010609060101010101" pitchFamily="49" charset="-122"/>
              </a:rPr>
              <a:t>⑹ 其他危及电缆安全运行的异常情况。</a:t>
            </a:r>
            <a:br>
              <a:rPr lang="zh-CN" altLang="en-US" sz="2000">
                <a:latin typeface="楷体" panose="02010609060101010101" pitchFamily="49" charset="-122"/>
                <a:ea typeface="楷体" panose="02010609060101010101" pitchFamily="49" charset="-122"/>
              </a:rPr>
            </a:br>
            <a:r>
              <a:rPr lang="zh-CN" altLang="en-US" sz="2000">
                <a:latin typeface="楷体" panose="02010609060101010101" pitchFamily="49" charset="-122"/>
                <a:ea typeface="楷体" panose="02010609060101010101" pitchFamily="49" charset="-122"/>
              </a:rPr>
              <a:t>在巡视中发现的异常情况，应记入专用记录本，重要情况应及时向上级反映，请示处理。</a:t>
            </a:r>
          </a:p>
          <a:p>
            <a:endParaRPr lang="en-US" altLang="zh-CN" sz="2400"/>
          </a:p>
        </p:txBody>
      </p:sp>
      <p:sp>
        <p:nvSpPr>
          <p:cNvPr id="83971" name="日期占位符 3">
            <a:extLst>
              <a:ext uri="{FF2B5EF4-FFF2-40B4-BE49-F238E27FC236}">
                <a16:creationId xmlns:a16="http://schemas.microsoft.com/office/drawing/2014/main" id="{EB75A776-F808-4B5B-AA9B-D46D5A67F65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2FE51D76-9504-4844-BE67-134920B8921D}" type="datetime1">
              <a:rPr lang="zh-CN" altLang="en-US" sz="1400" smtClean="0"/>
              <a:pPr eaLnBrk="1" hangingPunct="1"/>
              <a:t>2021/1/5</a:t>
            </a:fld>
            <a:endParaRPr lang="en-US" altLang="zh-CN" sz="1400"/>
          </a:p>
        </p:txBody>
      </p:sp>
      <p:sp>
        <p:nvSpPr>
          <p:cNvPr id="83972" name="灯片编号占位符 5">
            <a:extLst>
              <a:ext uri="{FF2B5EF4-FFF2-40B4-BE49-F238E27FC236}">
                <a16:creationId xmlns:a16="http://schemas.microsoft.com/office/drawing/2014/main" id="{67AB9BC8-63AF-441C-9C99-F1DC1099D1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97C164B3-BE0B-4F9E-A27B-F2B23046C0B4}" type="slidenum">
              <a:rPr lang="en-US" altLang="zh-CN" sz="1400"/>
              <a:pPr eaLnBrk="1" hangingPunct="1"/>
              <a:t>68</a:t>
            </a:fld>
            <a:endParaRPr lang="en-US" altLang="zh-CN" sz="1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747C056-6B9E-4138-BAAD-3C135B124363}"/>
              </a:ext>
            </a:extLst>
          </p:cNvPr>
          <p:cNvSpPr>
            <a:spLocks noGrp="1" noChangeArrowheads="1"/>
          </p:cNvSpPr>
          <p:nvPr>
            <p:ph type="title"/>
          </p:nvPr>
        </p:nvSpPr>
        <p:spPr>
          <a:xfrm>
            <a:off x="457200" y="0"/>
            <a:ext cx="8229600" cy="1143000"/>
          </a:xfrm>
        </p:spPr>
        <p:txBody>
          <a:bodyPr/>
          <a:lstStyle/>
          <a:p>
            <a:r>
              <a:rPr lang="zh-CN" altLang="en-US" sz="2400">
                <a:solidFill>
                  <a:schemeClr val="hlink"/>
                </a:solidFill>
                <a:latin typeface="宋体" panose="02010600030101010101" pitchFamily="2" charset="-122"/>
              </a:rPr>
              <a:t>三、车间配电线路的运行维护</a:t>
            </a:r>
          </a:p>
        </p:txBody>
      </p:sp>
      <p:sp>
        <p:nvSpPr>
          <p:cNvPr id="84995" name="Rectangle 3">
            <a:extLst>
              <a:ext uri="{FF2B5EF4-FFF2-40B4-BE49-F238E27FC236}">
                <a16:creationId xmlns:a16="http://schemas.microsoft.com/office/drawing/2014/main" id="{AC30C4EB-98CE-4A19-9016-28E6B7D69F19}"/>
              </a:ext>
            </a:extLst>
          </p:cNvPr>
          <p:cNvSpPr>
            <a:spLocks noGrp="1" noChangeArrowheads="1"/>
          </p:cNvSpPr>
          <p:nvPr>
            <p:ph idx="1"/>
          </p:nvPr>
        </p:nvSpPr>
        <p:spPr>
          <a:xfrm>
            <a:off x="468313" y="1066800"/>
            <a:ext cx="7989887" cy="5257800"/>
          </a:xfrm>
        </p:spPr>
        <p:txBody>
          <a:bodyPr/>
          <a:lstStyle/>
          <a:p>
            <a:pPr marL="0">
              <a:buFontTx/>
              <a:buNone/>
            </a:pPr>
            <a:r>
              <a:rPr lang="zh-CN" altLang="en-US" sz="2000">
                <a:latin typeface="楷体" panose="02010609060101010101" pitchFamily="49" charset="-122"/>
                <a:ea typeface="楷体" panose="02010609060101010101" pitchFamily="49" charset="-122"/>
              </a:rPr>
              <a:t>要做好车间配电线路的运行维护，就必须全面了解车间配电线路的走向、敷线方式、导线型号规格及配电箱和开关的位置等情况，还要了解车间负荷规律以及车间变电所的相关情况。</a:t>
            </a:r>
            <a:endParaRPr lang="en-US" altLang="zh-CN" sz="2000">
              <a:latin typeface="楷体" panose="02010609060101010101" pitchFamily="49" charset="-122"/>
              <a:ea typeface="楷体" panose="02010609060101010101" pitchFamily="49" charset="-122"/>
            </a:endParaRPr>
          </a:p>
          <a:p>
            <a:pPr marL="0">
              <a:buFontTx/>
              <a:buNone/>
            </a:pPr>
            <a:br>
              <a:rPr lang="zh-CN" altLang="en-US" sz="2000">
                <a:latin typeface="楷体" panose="02010609060101010101" pitchFamily="49" charset="-122"/>
                <a:ea typeface="楷体" panose="02010609060101010101" pitchFamily="49" charset="-122"/>
              </a:rPr>
            </a:br>
            <a:r>
              <a:rPr lang="zh-CN" altLang="en-US" sz="2000">
                <a:latin typeface="楷体" panose="02010609060101010101" pitchFamily="49" charset="-122"/>
                <a:ea typeface="楷体" panose="02010609060101010101" pitchFamily="49" charset="-122"/>
              </a:rPr>
              <a:t>⒈ 巡视期限</a:t>
            </a:r>
            <a:br>
              <a:rPr lang="zh-CN" altLang="en-US" sz="2000">
                <a:latin typeface="楷体" panose="02010609060101010101" pitchFamily="49" charset="-122"/>
                <a:ea typeface="楷体" panose="02010609060101010101" pitchFamily="49" charset="-122"/>
              </a:rPr>
            </a:br>
            <a:r>
              <a:rPr lang="zh-CN" altLang="en-US" sz="2000">
                <a:latin typeface="楷体" panose="02010609060101010101" pitchFamily="49" charset="-122"/>
                <a:ea typeface="楷体" panose="02010609060101010101" pitchFamily="49" charset="-122"/>
              </a:rPr>
              <a:t>   车间配电线路一般由车间维修电工每周巡视检查一次，对于多尘、潮湿、高温，有腐蚀性及易燃易爆等特殊场所应增加巡视次数。线路停电超过一个月以上重新送电前亦应作一次全面检查。</a:t>
            </a:r>
            <a:br>
              <a:rPr lang="zh-CN" altLang="en-US" sz="2000">
                <a:latin typeface="楷体" panose="02010609060101010101" pitchFamily="49" charset="-122"/>
                <a:ea typeface="楷体" panose="02010609060101010101" pitchFamily="49" charset="-122"/>
              </a:rPr>
            </a:br>
            <a:r>
              <a:rPr lang="zh-CN" altLang="en-US" sz="2000">
                <a:latin typeface="楷体" panose="02010609060101010101" pitchFamily="49" charset="-122"/>
                <a:ea typeface="楷体" panose="02010609060101010101" pitchFamily="49" charset="-122"/>
              </a:rPr>
              <a:t>⒉ 巡视项目</a:t>
            </a:r>
            <a:br>
              <a:rPr lang="zh-CN" altLang="en-US" sz="2000">
                <a:latin typeface="楷体" panose="02010609060101010101" pitchFamily="49" charset="-122"/>
                <a:ea typeface="楷体" panose="02010609060101010101" pitchFamily="49" charset="-122"/>
              </a:rPr>
            </a:br>
            <a:r>
              <a:rPr lang="zh-CN" altLang="en-US" sz="2000">
                <a:latin typeface="楷体" panose="02010609060101010101" pitchFamily="49" charset="-122"/>
                <a:ea typeface="楷体" panose="02010609060101010101" pitchFamily="49" charset="-122"/>
              </a:rPr>
              <a:t>⑴检查导线发热情况。裸母线正常运行时最高允许温度一般为</a:t>
            </a:r>
            <a:r>
              <a:rPr lang="en-US" altLang="zh-CN" sz="2000">
                <a:latin typeface="楷体" panose="02010609060101010101" pitchFamily="49" charset="-122"/>
                <a:ea typeface="楷体" panose="02010609060101010101" pitchFamily="49" charset="-122"/>
              </a:rPr>
              <a:t>700C</a:t>
            </a:r>
            <a:r>
              <a:rPr lang="zh-CN" altLang="en-US" sz="2000">
                <a:latin typeface="楷体" panose="02010609060101010101" pitchFamily="49" charset="-122"/>
                <a:ea typeface="楷体" panose="02010609060101010101" pitchFamily="49" charset="-122"/>
              </a:rPr>
              <a:t>，若过高，将使母线接头处氧化加剧，接触电阻增大，电压损耗加大，供电质量下降，最后可能引起接触不良或断线。</a:t>
            </a:r>
          </a:p>
        </p:txBody>
      </p:sp>
      <p:sp>
        <p:nvSpPr>
          <p:cNvPr id="84996" name="日期占位符 3">
            <a:extLst>
              <a:ext uri="{FF2B5EF4-FFF2-40B4-BE49-F238E27FC236}">
                <a16:creationId xmlns:a16="http://schemas.microsoft.com/office/drawing/2014/main" id="{6EA1E022-2A85-4457-9E94-91C082578BA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43FF9DD2-1F39-4F88-99DC-0D09E05F1B71}" type="datetime1">
              <a:rPr lang="zh-CN" altLang="en-US" sz="1400" smtClean="0"/>
              <a:pPr eaLnBrk="1" hangingPunct="1"/>
              <a:t>2021/1/5</a:t>
            </a:fld>
            <a:endParaRPr lang="en-US" altLang="zh-CN" sz="1400"/>
          </a:p>
        </p:txBody>
      </p:sp>
      <p:sp>
        <p:nvSpPr>
          <p:cNvPr id="84997" name="灯片编号占位符 5">
            <a:extLst>
              <a:ext uri="{FF2B5EF4-FFF2-40B4-BE49-F238E27FC236}">
                <a16:creationId xmlns:a16="http://schemas.microsoft.com/office/drawing/2014/main" id="{2C3A516C-3516-4164-82D4-10B2DF2E7C4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E9082B8A-F9CF-4D2D-A3F6-DD1879DCE829}" type="slidenum">
              <a:rPr lang="en-US" altLang="zh-CN" sz="1400"/>
              <a:pPr eaLnBrk="1" hangingPunct="1"/>
              <a:t>69</a:t>
            </a:fld>
            <a:endParaRPr lang="en-US" altLang="zh-CN"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5D562FB0-E235-4683-887C-89337FA0399F}"/>
              </a:ext>
            </a:extLst>
          </p:cNvPr>
          <p:cNvSpPr>
            <a:spLocks noGrp="1" noChangeArrowheads="1"/>
          </p:cNvSpPr>
          <p:nvPr>
            <p:ph type="title"/>
          </p:nvPr>
        </p:nvSpPr>
        <p:spPr>
          <a:xfrm>
            <a:off x="468313" y="476250"/>
            <a:ext cx="5616575" cy="457200"/>
          </a:xfrm>
        </p:spPr>
        <p:txBody>
          <a:bodyPr/>
          <a:lstStyle/>
          <a:p>
            <a:pPr algn="l" eaLnBrk="1" hangingPunct="1"/>
            <a:r>
              <a:rPr lang="en-US" altLang="zh-CN" sz="3200" b="1">
                <a:latin typeface="黑体" panose="02010609060101010101" pitchFamily="49" charset="-122"/>
                <a:ea typeface="黑体" panose="02010609060101010101" pitchFamily="49" charset="-122"/>
              </a:rPr>
              <a:t>5.1.2 </a:t>
            </a:r>
            <a:r>
              <a:rPr lang="zh-CN" altLang="en-US" sz="3200" b="1">
                <a:latin typeface="黑体" panose="02010609060101010101" pitchFamily="49" charset="-122"/>
                <a:ea typeface="黑体" panose="02010609060101010101" pitchFamily="49" charset="-122"/>
              </a:rPr>
              <a:t>低压线路的接线方式</a:t>
            </a:r>
          </a:p>
        </p:txBody>
      </p:sp>
      <p:sp>
        <p:nvSpPr>
          <p:cNvPr id="5124" name="Rectangle 4">
            <a:extLst>
              <a:ext uri="{FF2B5EF4-FFF2-40B4-BE49-F238E27FC236}">
                <a16:creationId xmlns:a16="http://schemas.microsoft.com/office/drawing/2014/main" id="{63894F99-7448-48FD-82F4-88CC97DBC1AA}"/>
              </a:ext>
            </a:extLst>
          </p:cNvPr>
          <p:cNvSpPr>
            <a:spLocks noChangeArrowheads="1"/>
          </p:cNvSpPr>
          <p:nvPr/>
        </p:nvSpPr>
        <p:spPr bwMode="auto">
          <a:xfrm>
            <a:off x="533400" y="1295400"/>
            <a:ext cx="43259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solidFill>
                  <a:srgbClr val="FF3300"/>
                </a:solidFill>
                <a:latin typeface="Times New Roman" panose="02020603050405020304" pitchFamily="18" charset="0"/>
                <a:ea typeface="黑体" panose="02010609060101010101" pitchFamily="49" charset="-122"/>
              </a:rPr>
              <a:t>（一）放射式接线</a:t>
            </a:r>
          </a:p>
        </p:txBody>
      </p:sp>
      <p:graphicFrame>
        <p:nvGraphicFramePr>
          <p:cNvPr id="5122" name="Object 5">
            <a:extLst>
              <a:ext uri="{FF2B5EF4-FFF2-40B4-BE49-F238E27FC236}">
                <a16:creationId xmlns:a16="http://schemas.microsoft.com/office/drawing/2014/main" id="{AA4D0FBD-4BB3-4021-B113-624A25F0EAF9}"/>
              </a:ext>
            </a:extLst>
          </p:cNvPr>
          <p:cNvGraphicFramePr>
            <a:graphicFrameLocks noChangeAspect="1"/>
          </p:cNvGraphicFramePr>
          <p:nvPr/>
        </p:nvGraphicFramePr>
        <p:xfrm>
          <a:off x="5795963" y="1052513"/>
          <a:ext cx="3130550" cy="5207000"/>
        </p:xfrm>
        <a:graphic>
          <a:graphicData uri="http://schemas.openxmlformats.org/presentationml/2006/ole">
            <mc:AlternateContent xmlns:mc="http://schemas.openxmlformats.org/markup-compatibility/2006">
              <mc:Choice xmlns:v="urn:schemas-microsoft-com:vml" Requires="v">
                <p:oleObj name="Bitmap Image" r:id="rId2" imgW="6419048" imgH="10676190" progId="Paint.Picture">
                  <p:embed/>
                </p:oleObj>
              </mc:Choice>
              <mc:Fallback>
                <p:oleObj name="Bitmap Image" r:id="rId2" imgW="6419048" imgH="10676190" progId="Paint.Picture">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1052513"/>
                        <a:ext cx="3130550" cy="520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5" name="Text Box 6">
            <a:extLst>
              <a:ext uri="{FF2B5EF4-FFF2-40B4-BE49-F238E27FC236}">
                <a16:creationId xmlns:a16="http://schemas.microsoft.com/office/drawing/2014/main" id="{5FB7A81B-E0B4-4540-AEF8-8B80AEC9944F}"/>
              </a:ext>
            </a:extLst>
          </p:cNvPr>
          <p:cNvSpPr txBox="1">
            <a:spLocks noChangeArrowheads="1"/>
          </p:cNvSpPr>
          <p:nvPr/>
        </p:nvSpPr>
        <p:spPr bwMode="auto">
          <a:xfrm>
            <a:off x="539750" y="1916113"/>
            <a:ext cx="5181600"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25000"/>
              </a:spcBef>
            </a:pPr>
            <a:r>
              <a:rPr kumimoji="1" lang="zh-CN" altLang="en-US" sz="2800" b="1">
                <a:solidFill>
                  <a:srgbClr val="0000FF"/>
                </a:solidFill>
                <a:latin typeface="Times New Roman" panose="02020603050405020304" pitchFamily="18" charset="0"/>
                <a:ea typeface="黑体" panose="02010609060101010101" pitchFamily="49" charset="-122"/>
              </a:rPr>
              <a:t>优点：</a:t>
            </a:r>
          </a:p>
          <a:p>
            <a:pPr eaLnBrk="1" hangingPunct="1">
              <a:spcBef>
                <a:spcPct val="25000"/>
              </a:spcBef>
            </a:pPr>
            <a:r>
              <a:rPr kumimoji="1" lang="zh-CN" altLang="en-US" sz="2800" b="1">
                <a:solidFill>
                  <a:srgbClr val="FF3300"/>
                </a:solidFill>
                <a:latin typeface="Times New Roman" panose="02020603050405020304" pitchFamily="18" charset="0"/>
                <a:ea typeface="黑体" panose="02010609060101010101" pitchFamily="49" charset="-122"/>
              </a:rPr>
              <a:t>引出线故障</a:t>
            </a:r>
            <a:r>
              <a:rPr kumimoji="1" lang="zh-CN" altLang="en-US" sz="2800" b="1">
                <a:latin typeface="Times New Roman" panose="02020603050405020304" pitchFamily="18" charset="0"/>
                <a:ea typeface="黑体" panose="02010609060101010101" pitchFamily="49" charset="-122"/>
              </a:rPr>
              <a:t>时，</a:t>
            </a:r>
            <a:r>
              <a:rPr kumimoji="1" lang="zh-CN" altLang="en-US" sz="2800" b="1">
                <a:solidFill>
                  <a:srgbClr val="FF3300"/>
                </a:solidFill>
                <a:latin typeface="Times New Roman" panose="02020603050405020304" pitchFamily="18" charset="0"/>
                <a:ea typeface="黑体" panose="02010609060101010101" pitchFamily="49" charset="-122"/>
              </a:rPr>
              <a:t>互不影响</a:t>
            </a:r>
            <a:r>
              <a:rPr kumimoji="1" lang="zh-CN" altLang="en-US" sz="2800" b="1">
                <a:latin typeface="Times New Roman" panose="02020603050405020304" pitchFamily="18" charset="0"/>
                <a:ea typeface="黑体" panose="02010609060101010101" pitchFamily="49" charset="-122"/>
              </a:rPr>
              <a:t>，供电可靠性较高。</a:t>
            </a:r>
          </a:p>
          <a:p>
            <a:pPr eaLnBrk="1" hangingPunct="1">
              <a:spcBef>
                <a:spcPct val="25000"/>
              </a:spcBef>
            </a:pPr>
            <a:r>
              <a:rPr kumimoji="1" lang="zh-CN" altLang="en-US" sz="2800" b="1">
                <a:solidFill>
                  <a:srgbClr val="0000FF"/>
                </a:solidFill>
                <a:latin typeface="Times New Roman" panose="02020603050405020304" pitchFamily="18" charset="0"/>
                <a:ea typeface="黑体" panose="02010609060101010101" pitchFamily="49" charset="-122"/>
              </a:rPr>
              <a:t>缺点：</a:t>
            </a:r>
          </a:p>
          <a:p>
            <a:pPr eaLnBrk="1" hangingPunct="1">
              <a:spcBef>
                <a:spcPct val="25000"/>
              </a:spcBef>
            </a:pPr>
            <a:r>
              <a:rPr kumimoji="1" lang="zh-CN" altLang="en-US" sz="2800" b="1">
                <a:latin typeface="Times New Roman" panose="02020603050405020304" pitchFamily="18" charset="0"/>
                <a:ea typeface="黑体" panose="02010609060101010101" pitchFamily="49" charset="-122"/>
              </a:rPr>
              <a:t>采用的开关设备较多，有色金属消耗量较多。</a:t>
            </a:r>
          </a:p>
          <a:p>
            <a:pPr eaLnBrk="1" hangingPunct="1">
              <a:spcBef>
                <a:spcPct val="25000"/>
              </a:spcBef>
            </a:pPr>
            <a:r>
              <a:rPr kumimoji="1" lang="zh-CN" altLang="en-US" sz="2800" b="1">
                <a:solidFill>
                  <a:srgbClr val="0000FF"/>
                </a:solidFill>
                <a:latin typeface="Times New Roman" panose="02020603050405020304" pitchFamily="18" charset="0"/>
                <a:ea typeface="黑体" panose="02010609060101010101" pitchFamily="49" charset="-122"/>
              </a:rPr>
              <a:t>适用：</a:t>
            </a:r>
          </a:p>
          <a:p>
            <a:pPr eaLnBrk="1" hangingPunct="1">
              <a:spcBef>
                <a:spcPct val="25000"/>
              </a:spcBef>
            </a:pPr>
            <a:r>
              <a:rPr kumimoji="1" lang="zh-CN" altLang="en-US" sz="2800" b="1">
                <a:latin typeface="Times New Roman" panose="02020603050405020304" pitchFamily="18" charset="0"/>
                <a:ea typeface="黑体" panose="02010609060101010101" pitchFamily="49" charset="-122"/>
              </a:rPr>
              <a:t>多用于</a:t>
            </a:r>
            <a:r>
              <a:rPr kumimoji="1" lang="zh-CN" altLang="en-US" sz="2800" b="1">
                <a:solidFill>
                  <a:srgbClr val="FF3300"/>
                </a:solidFill>
                <a:latin typeface="Times New Roman" panose="02020603050405020304" pitchFamily="18" charset="0"/>
                <a:ea typeface="黑体" panose="02010609060101010101" pitchFamily="49" charset="-122"/>
              </a:rPr>
              <a:t>设备容量较大</a:t>
            </a:r>
            <a:r>
              <a:rPr kumimoji="1" lang="zh-CN" altLang="en-US" sz="2800" b="1">
                <a:latin typeface="Times New Roman" panose="02020603050405020304" pitchFamily="18" charset="0"/>
                <a:ea typeface="黑体" panose="02010609060101010101" pitchFamily="49" charset="-122"/>
              </a:rPr>
              <a:t>或对供电</a:t>
            </a:r>
            <a:r>
              <a:rPr kumimoji="1" lang="zh-CN" altLang="en-US" sz="2800" b="1">
                <a:solidFill>
                  <a:srgbClr val="FF3300"/>
                </a:solidFill>
                <a:latin typeface="Times New Roman" panose="02020603050405020304" pitchFamily="18" charset="0"/>
                <a:ea typeface="黑体" panose="02010609060101010101" pitchFamily="49" charset="-122"/>
              </a:rPr>
              <a:t>可靠性要求较高</a:t>
            </a:r>
            <a:r>
              <a:rPr kumimoji="1" lang="zh-CN" altLang="en-US" sz="2800" b="1">
                <a:latin typeface="Times New Roman" panose="02020603050405020304" pitchFamily="18" charset="0"/>
                <a:ea typeface="黑体" panose="02010609060101010101" pitchFamily="49" charset="-122"/>
              </a:rPr>
              <a:t>的设备配电。</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a:extLst>
              <a:ext uri="{FF2B5EF4-FFF2-40B4-BE49-F238E27FC236}">
                <a16:creationId xmlns:a16="http://schemas.microsoft.com/office/drawing/2014/main" id="{080796A8-131A-4368-A4A1-78219BFE4846}"/>
              </a:ext>
            </a:extLst>
          </p:cNvPr>
          <p:cNvSpPr>
            <a:spLocks noGrp="1" noChangeArrowheads="1"/>
          </p:cNvSpPr>
          <p:nvPr>
            <p:ph idx="1"/>
          </p:nvPr>
        </p:nvSpPr>
        <p:spPr>
          <a:xfrm>
            <a:off x="1066800" y="1066800"/>
            <a:ext cx="7543800" cy="4525963"/>
          </a:xfrm>
        </p:spPr>
        <p:txBody>
          <a:bodyPr/>
          <a:lstStyle/>
          <a:p>
            <a:pPr>
              <a:buFontTx/>
              <a:buNone/>
            </a:pPr>
            <a:r>
              <a:rPr lang="en-US" altLang="zh-CN" sz="1800">
                <a:latin typeface="楷体" panose="02010609060101010101" pitchFamily="49" charset="-122"/>
                <a:ea typeface="楷体" panose="02010609060101010101" pitchFamily="49" charset="-122"/>
              </a:rPr>
              <a:t>⑵</a:t>
            </a:r>
            <a:r>
              <a:rPr lang="zh-CN" altLang="en-US" sz="1800">
                <a:latin typeface="楷体" panose="02010609060101010101" pitchFamily="49" charset="-122"/>
                <a:ea typeface="楷体" panose="02010609060101010101" pitchFamily="49" charset="-122"/>
              </a:rPr>
              <a:t>检查线路负荷是否在允许范围内。负荷电流不得超过导线的允许载流量，否则导线过热会使绝缘层老化加剧，严重时还可能引起火灾。对没有安装电流表的分支线路可用钳形电流表测量负荷电流。</a:t>
            </a:r>
            <a:endParaRPr lang="en-US" altLang="zh-CN" sz="1800">
              <a:latin typeface="楷体" panose="02010609060101010101" pitchFamily="49" charset="-122"/>
              <a:ea typeface="楷体" panose="02010609060101010101" pitchFamily="49" charset="-122"/>
            </a:endParaRPr>
          </a:p>
          <a:p>
            <a:pPr>
              <a:buFontTx/>
              <a:buNone/>
            </a:pPr>
            <a:r>
              <a:rPr lang="zh-CN" altLang="en-US" sz="1800">
                <a:latin typeface="楷体" panose="02010609060101010101" pitchFamily="49" charset="-122"/>
                <a:ea typeface="楷体" panose="02010609060101010101" pitchFamily="49" charset="-122"/>
              </a:rPr>
              <a:t>⑶检查配电箱、开关电器、熔断器、二次回路仪表等运行情况。着重检查导体连接处有无过热变色、氧化、腐蚀等情况，接线有无松脱、放电和烧毛现象。</a:t>
            </a:r>
            <a:endParaRPr lang="en-US" altLang="zh-CN" sz="1800">
              <a:latin typeface="楷体" panose="02010609060101010101" pitchFamily="49" charset="-122"/>
              <a:ea typeface="楷体" panose="02010609060101010101" pitchFamily="49" charset="-122"/>
            </a:endParaRPr>
          </a:p>
          <a:p>
            <a:pPr>
              <a:buFontTx/>
              <a:buNone/>
            </a:pPr>
            <a:r>
              <a:rPr lang="zh-CN" altLang="en-US" sz="1800">
                <a:latin typeface="楷体" panose="02010609060101010101" pitchFamily="49" charset="-122"/>
                <a:ea typeface="楷体" panose="02010609060101010101" pitchFamily="49" charset="-122"/>
              </a:rPr>
              <a:t>⑷检查穿线铁管、封闭式母线槽的外壳接地是否良好。</a:t>
            </a:r>
            <a:endParaRPr lang="en-US" altLang="zh-CN" sz="1800">
              <a:latin typeface="楷体" panose="02010609060101010101" pitchFamily="49" charset="-122"/>
              <a:ea typeface="楷体" panose="02010609060101010101" pitchFamily="49" charset="-122"/>
            </a:endParaRPr>
          </a:p>
          <a:p>
            <a:pPr>
              <a:buFontTx/>
              <a:buNone/>
            </a:pPr>
            <a:r>
              <a:rPr lang="en-US" altLang="zh-CN" sz="1800">
                <a:latin typeface="楷体" panose="02010609060101010101" pitchFamily="49" charset="-122"/>
                <a:ea typeface="楷体" panose="02010609060101010101" pitchFamily="49" charset="-122"/>
              </a:rPr>
              <a:t>⑸</a:t>
            </a:r>
            <a:r>
              <a:rPr lang="zh-CN" altLang="en-US" sz="1800">
                <a:latin typeface="楷体" panose="02010609060101010101" pitchFamily="49" charset="-122"/>
                <a:ea typeface="楷体" panose="02010609060101010101" pitchFamily="49" charset="-122"/>
              </a:rPr>
              <a:t>检查导线与建筑物等是否有磨擦，绝缘是否破损，绝缘支持有无脱落；</a:t>
            </a:r>
            <a:endParaRPr lang="en-US" altLang="zh-CN" sz="1800">
              <a:latin typeface="楷体" panose="02010609060101010101" pitchFamily="49" charset="-122"/>
              <a:ea typeface="楷体" panose="02010609060101010101" pitchFamily="49" charset="-122"/>
            </a:endParaRPr>
          </a:p>
          <a:p>
            <a:pPr>
              <a:buFontTx/>
              <a:buNone/>
            </a:pPr>
            <a:r>
              <a:rPr lang="zh-CN" altLang="en-US" sz="1800">
                <a:latin typeface="楷体" panose="02010609060101010101" pitchFamily="49" charset="-122"/>
                <a:ea typeface="楷体" panose="02010609060101010101" pitchFamily="49" charset="-122"/>
              </a:rPr>
              <a:t>⑹检查线路上是否有悬挂物体，线路附近有无易燃易爆危险品。</a:t>
            </a:r>
            <a:endParaRPr lang="en-US" altLang="zh-CN" sz="1800">
              <a:latin typeface="楷体" panose="02010609060101010101" pitchFamily="49" charset="-122"/>
              <a:ea typeface="楷体" panose="02010609060101010101" pitchFamily="49" charset="-122"/>
            </a:endParaRPr>
          </a:p>
          <a:p>
            <a:pPr>
              <a:buFontTx/>
              <a:buNone/>
            </a:pPr>
            <a:r>
              <a:rPr lang="zh-CN" altLang="en-US" sz="1800">
                <a:latin typeface="楷体" panose="02010609060101010101" pitchFamily="49" charset="-122"/>
                <a:ea typeface="楷体" panose="02010609060101010101" pitchFamily="49" charset="-122"/>
              </a:rPr>
              <a:t>⑺对于敷设在潮湿、有腐蚀性物质的场所的线路和设备。要定期检查绝缘，绝缘电阻值不得低于</a:t>
            </a:r>
            <a:r>
              <a:rPr lang="en-US" altLang="zh-CN" sz="1800">
                <a:latin typeface="楷体" panose="02010609060101010101" pitchFamily="49" charset="-122"/>
                <a:ea typeface="楷体" panose="02010609060101010101" pitchFamily="49" charset="-122"/>
              </a:rPr>
              <a:t>0.5MΩ</a:t>
            </a:r>
            <a:r>
              <a:rPr lang="zh-CN" altLang="en-US" sz="1800">
                <a:latin typeface="楷体" panose="02010609060101010101" pitchFamily="49" charset="-122"/>
                <a:ea typeface="楷体" panose="02010609060101010101" pitchFamily="49" charset="-122"/>
              </a:rPr>
              <a:t>。</a:t>
            </a:r>
            <a:br>
              <a:rPr lang="zh-CN" altLang="en-US" sz="1800">
                <a:latin typeface="楷体" panose="02010609060101010101" pitchFamily="49" charset="-122"/>
                <a:ea typeface="楷体" panose="02010609060101010101" pitchFamily="49" charset="-122"/>
              </a:rPr>
            </a:br>
            <a:r>
              <a:rPr lang="zh-CN" altLang="en-US" sz="1800">
                <a:latin typeface="楷体" panose="02010609060101010101" pitchFamily="49" charset="-122"/>
                <a:ea typeface="楷体" panose="02010609060101010101" pitchFamily="49" charset="-122"/>
              </a:rPr>
              <a:t>在巡视中发现的异常情况，应记入专用记录本内，重要情况应向上级汇报请示。</a:t>
            </a:r>
          </a:p>
          <a:p>
            <a:pPr>
              <a:buFontTx/>
              <a:buNone/>
            </a:pPr>
            <a:br>
              <a:rPr lang="zh-CN" altLang="en-US" sz="2400">
                <a:latin typeface="宋体" panose="02010600030101010101" pitchFamily="2" charset="-122"/>
              </a:rPr>
            </a:br>
            <a:endParaRPr lang="zh-CN" altLang="en-US" sz="2400">
              <a:latin typeface="宋体" panose="02010600030101010101" pitchFamily="2" charset="-122"/>
            </a:endParaRPr>
          </a:p>
        </p:txBody>
      </p:sp>
      <p:sp>
        <p:nvSpPr>
          <p:cNvPr id="86019" name="日期占位符 3">
            <a:extLst>
              <a:ext uri="{FF2B5EF4-FFF2-40B4-BE49-F238E27FC236}">
                <a16:creationId xmlns:a16="http://schemas.microsoft.com/office/drawing/2014/main" id="{01280EFA-77A7-4DD7-85B9-6D6D62C0489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2EE915F3-1671-4B1B-9395-07A0CDE44F1B}" type="datetime1">
              <a:rPr lang="zh-CN" altLang="en-US" sz="1400" smtClean="0"/>
              <a:pPr eaLnBrk="1" hangingPunct="1"/>
              <a:t>2021/1/5</a:t>
            </a:fld>
            <a:endParaRPr lang="en-US" altLang="zh-CN" sz="1400"/>
          </a:p>
        </p:txBody>
      </p:sp>
      <p:sp>
        <p:nvSpPr>
          <p:cNvPr id="86020" name="灯片编号占位符 5">
            <a:extLst>
              <a:ext uri="{FF2B5EF4-FFF2-40B4-BE49-F238E27FC236}">
                <a16:creationId xmlns:a16="http://schemas.microsoft.com/office/drawing/2014/main" id="{34963864-3C17-4228-8047-107D29E0C14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0C6CD916-5631-4EEB-BBFD-5E9212CF182D}" type="slidenum">
              <a:rPr lang="en-US" altLang="zh-CN" sz="1400"/>
              <a:pPr eaLnBrk="1" hangingPunct="1"/>
              <a:t>70</a:t>
            </a:fld>
            <a:endParaRPr lang="en-US" altLang="zh-CN" sz="1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BE218800-7CE4-4BE4-AC03-EE68439BE03A}"/>
              </a:ext>
            </a:extLst>
          </p:cNvPr>
          <p:cNvSpPr>
            <a:spLocks noGrp="1" noChangeArrowheads="1"/>
          </p:cNvSpPr>
          <p:nvPr>
            <p:ph type="title"/>
          </p:nvPr>
        </p:nvSpPr>
        <p:spPr>
          <a:xfrm>
            <a:off x="457200" y="228600"/>
            <a:ext cx="8229600" cy="1143000"/>
          </a:xfrm>
        </p:spPr>
        <p:txBody>
          <a:bodyPr/>
          <a:lstStyle/>
          <a:p>
            <a:r>
              <a:rPr lang="zh-CN" altLang="en-US" sz="2400">
                <a:solidFill>
                  <a:schemeClr val="hlink"/>
                </a:solidFill>
                <a:latin typeface="宋体" panose="02010600030101010101" pitchFamily="2" charset="-122"/>
              </a:rPr>
              <a:t>四、线路运行中突遇停电的处理</a:t>
            </a:r>
            <a:br>
              <a:rPr lang="zh-CN" altLang="en-US" sz="2400">
                <a:solidFill>
                  <a:schemeClr val="hlink"/>
                </a:solidFill>
                <a:latin typeface="宋体" panose="02010600030101010101" pitchFamily="2" charset="-122"/>
              </a:rPr>
            </a:br>
            <a:endParaRPr lang="zh-CN" altLang="en-US" sz="2400">
              <a:solidFill>
                <a:schemeClr val="hlink"/>
              </a:solidFill>
              <a:latin typeface="宋体" panose="02010600030101010101" pitchFamily="2" charset="-122"/>
            </a:endParaRPr>
          </a:p>
        </p:txBody>
      </p:sp>
      <p:sp>
        <p:nvSpPr>
          <p:cNvPr id="87043" name="Rectangle 3">
            <a:extLst>
              <a:ext uri="{FF2B5EF4-FFF2-40B4-BE49-F238E27FC236}">
                <a16:creationId xmlns:a16="http://schemas.microsoft.com/office/drawing/2014/main" id="{FFDD8817-0F80-4CC8-9818-BC160E183A63}"/>
              </a:ext>
            </a:extLst>
          </p:cNvPr>
          <p:cNvSpPr>
            <a:spLocks noGrp="1" noChangeArrowheads="1"/>
          </p:cNvSpPr>
          <p:nvPr>
            <p:ph idx="1"/>
          </p:nvPr>
        </p:nvSpPr>
        <p:spPr>
          <a:xfrm>
            <a:off x="1143000" y="1066800"/>
            <a:ext cx="7239000" cy="4525963"/>
          </a:xfrm>
        </p:spPr>
        <p:txBody>
          <a:bodyPr/>
          <a:lstStyle/>
          <a:p>
            <a:pPr marL="0">
              <a:buFontTx/>
              <a:buNone/>
            </a:pPr>
            <a:r>
              <a:rPr lang="zh-CN" altLang="en-US" sz="2400">
                <a:latin typeface="楷体" panose="02010609060101010101" pitchFamily="49" charset="-122"/>
                <a:ea typeface="楷体" panose="02010609060101010101" pitchFamily="49" charset="-122"/>
              </a:rPr>
              <a:t>电力线路在运行中，可能会突然停电，这时应按不同情况分别处理。</a:t>
            </a:r>
            <a:endParaRPr lang="en-US" altLang="zh-CN" sz="2400">
              <a:latin typeface="楷体" panose="02010609060101010101" pitchFamily="49" charset="-122"/>
              <a:ea typeface="楷体" panose="02010609060101010101" pitchFamily="49" charset="-122"/>
            </a:endParaRPr>
          </a:p>
          <a:p>
            <a:pPr marL="0">
              <a:buFontTx/>
              <a:buNone/>
            </a:pPr>
            <a:endParaRPr lang="en-US" altLang="zh-CN" sz="2400">
              <a:latin typeface="楷体" panose="02010609060101010101" pitchFamily="49" charset="-122"/>
              <a:ea typeface="楷体" panose="02010609060101010101" pitchFamily="49" charset="-122"/>
            </a:endParaRPr>
          </a:p>
          <a:p>
            <a:pPr marL="0">
              <a:buFontTx/>
              <a:buNone/>
            </a:pPr>
            <a:r>
              <a:rPr lang="en-US" altLang="zh-CN" sz="2400">
                <a:latin typeface="楷体" panose="02010609060101010101" pitchFamily="49" charset="-122"/>
                <a:ea typeface="楷体" panose="02010609060101010101" pitchFamily="49" charset="-122"/>
              </a:rPr>
              <a:t>1. </a:t>
            </a:r>
            <a:r>
              <a:rPr lang="zh-CN" altLang="en-US" sz="2400">
                <a:latin typeface="楷体" panose="02010609060101010101" pitchFamily="49" charset="-122"/>
                <a:ea typeface="楷体" panose="02010609060101010101" pitchFamily="49" charset="-122"/>
              </a:rPr>
              <a:t>当进线电压突然降为零时，说明是电网暂时停电。这时总开关不必拉开，但各路出线开关应全部拉开，以免突然来电时用电设备同时起动，造成过负荷使电压骤降，影响供电系统的正常运行。</a:t>
            </a:r>
            <a:br>
              <a:rPr lang="zh-CN" altLang="en-US" sz="2400">
                <a:latin typeface="楷体" panose="02010609060101010101" pitchFamily="49" charset="-122"/>
                <a:ea typeface="楷体" panose="02010609060101010101" pitchFamily="49" charset="-122"/>
              </a:rPr>
            </a:br>
            <a:endParaRPr lang="zh-CN" altLang="en-US" sz="2400">
              <a:latin typeface="楷体" panose="02010609060101010101" pitchFamily="49" charset="-122"/>
              <a:ea typeface="楷体" panose="02010609060101010101" pitchFamily="49" charset="-122"/>
            </a:endParaRPr>
          </a:p>
        </p:txBody>
      </p:sp>
      <p:sp>
        <p:nvSpPr>
          <p:cNvPr id="87044" name="日期占位符 3">
            <a:extLst>
              <a:ext uri="{FF2B5EF4-FFF2-40B4-BE49-F238E27FC236}">
                <a16:creationId xmlns:a16="http://schemas.microsoft.com/office/drawing/2014/main" id="{9EAFF74A-7D13-462F-A728-E6750EF2324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13DCBBE6-EC10-4305-A1BE-ED8F83964723}" type="datetime1">
              <a:rPr lang="zh-CN" altLang="en-US" sz="1400" smtClean="0"/>
              <a:pPr eaLnBrk="1" hangingPunct="1"/>
              <a:t>2021/1/5</a:t>
            </a:fld>
            <a:endParaRPr lang="en-US" altLang="zh-CN" sz="1400"/>
          </a:p>
        </p:txBody>
      </p:sp>
      <p:sp>
        <p:nvSpPr>
          <p:cNvPr id="87045" name="灯片编号占位符 5">
            <a:extLst>
              <a:ext uri="{FF2B5EF4-FFF2-40B4-BE49-F238E27FC236}">
                <a16:creationId xmlns:a16="http://schemas.microsoft.com/office/drawing/2014/main" id="{1D1CAA1A-A580-4F44-903B-8B64C89753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5DD46550-84C7-417D-BC63-2806B947DFC7}" type="slidenum">
              <a:rPr lang="en-US" altLang="zh-CN" sz="1400"/>
              <a:pPr eaLnBrk="1" hangingPunct="1"/>
              <a:t>71</a:t>
            </a:fld>
            <a:endParaRPr lang="en-US" altLang="zh-CN" sz="1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a:extLst>
              <a:ext uri="{FF2B5EF4-FFF2-40B4-BE49-F238E27FC236}">
                <a16:creationId xmlns:a16="http://schemas.microsoft.com/office/drawing/2014/main" id="{86C46C33-E405-4CD9-90E4-F8603DABF86D}"/>
              </a:ext>
            </a:extLst>
          </p:cNvPr>
          <p:cNvSpPr>
            <a:spLocks noGrp="1" noChangeArrowheads="1"/>
          </p:cNvSpPr>
          <p:nvPr>
            <p:ph idx="1"/>
          </p:nvPr>
        </p:nvSpPr>
        <p:spPr>
          <a:xfrm>
            <a:off x="914400" y="990600"/>
            <a:ext cx="7696200" cy="4525963"/>
          </a:xfrm>
        </p:spPr>
        <p:txBody>
          <a:bodyPr rtlCol="0">
            <a:normAutofit lnSpcReduction="10000"/>
          </a:bodyPr>
          <a:lstStyle/>
          <a:p>
            <a:pPr marL="0">
              <a:lnSpc>
                <a:spcPct val="80000"/>
              </a:lnSpc>
              <a:buFontTx/>
              <a:buNone/>
              <a:defRPr/>
            </a:pPr>
            <a:r>
              <a:rPr lang="en-US" altLang="zh-CN" sz="2400" dirty="0">
                <a:latin typeface="楷体" pitchFamily="49" charset="-122"/>
                <a:ea typeface="楷体" pitchFamily="49" charset="-122"/>
              </a:rPr>
              <a:t>2 .</a:t>
            </a:r>
            <a:r>
              <a:rPr lang="zh-CN" altLang="en-US" sz="2400" dirty="0">
                <a:latin typeface="楷体" pitchFamily="49" charset="-122"/>
                <a:ea typeface="楷体" pitchFamily="49" charset="-122"/>
              </a:rPr>
              <a:t>当双电源进线中的一路进线停电时，应立即进行切换操作（即倒闸操作），将负荷特别是重要负荷转移到另一路电源。若备用电源线路上装有备用电源自动投入装置则切换操作自动完成。</a:t>
            </a:r>
            <a:endParaRPr lang="en-US" altLang="zh-CN" sz="2400" dirty="0">
              <a:latin typeface="楷体" pitchFamily="49" charset="-122"/>
              <a:ea typeface="楷体" pitchFamily="49" charset="-122"/>
            </a:endParaRPr>
          </a:p>
          <a:p>
            <a:pPr marL="0">
              <a:lnSpc>
                <a:spcPct val="80000"/>
              </a:lnSpc>
              <a:buFontTx/>
              <a:buNone/>
              <a:defRPr/>
            </a:pPr>
            <a:br>
              <a:rPr lang="zh-CN" altLang="en-US" sz="2400" dirty="0">
                <a:latin typeface="楷体" pitchFamily="49" charset="-122"/>
                <a:ea typeface="楷体" pitchFamily="49" charset="-122"/>
              </a:rPr>
            </a:br>
            <a:r>
              <a:rPr lang="en-US" altLang="zh-CN" sz="2400" dirty="0">
                <a:latin typeface="楷体" pitchFamily="49" charset="-122"/>
                <a:ea typeface="楷体" pitchFamily="49" charset="-122"/>
              </a:rPr>
              <a:t>3. </a:t>
            </a:r>
            <a:r>
              <a:rPr lang="zh-CN" altLang="en-US" sz="2400" dirty="0">
                <a:latin typeface="楷体" pitchFamily="49" charset="-122"/>
                <a:ea typeface="楷体" pitchFamily="49" charset="-122"/>
              </a:rPr>
              <a:t>厂内架空线路发生故障使开关跳闸时，如开关的断流容量允许，可以试合一次。由于架空线路的多数故障是暂时性的，所以一次试合成功的可能性很大。但若试合失败，即开关再次跳开，说明架空线路上故障还未消除，可能是永久性故障，应进行停电隔离检修。</a:t>
            </a:r>
          </a:p>
          <a:p>
            <a:pPr marL="0">
              <a:lnSpc>
                <a:spcPct val="80000"/>
              </a:lnSpc>
              <a:buFontTx/>
              <a:buNone/>
              <a:defRPr/>
            </a:pPr>
            <a:br>
              <a:rPr lang="zh-CN" altLang="en-US" sz="2400" dirty="0">
                <a:latin typeface="楷体" pitchFamily="49" charset="-122"/>
                <a:ea typeface="楷体" pitchFamily="49" charset="-122"/>
              </a:rPr>
            </a:br>
            <a:r>
              <a:rPr lang="en-US" altLang="zh-CN" sz="2400" dirty="0">
                <a:latin typeface="楷体" pitchFamily="49" charset="-122"/>
                <a:ea typeface="楷体" pitchFamily="49" charset="-122"/>
              </a:rPr>
              <a:t>4. </a:t>
            </a:r>
            <a:r>
              <a:rPr lang="zh-CN" altLang="en-US" sz="2400" dirty="0">
                <a:latin typeface="楷体" pitchFamily="49" charset="-122"/>
                <a:ea typeface="楷体" pitchFamily="49" charset="-122"/>
              </a:rPr>
              <a:t>放射式线路发生故障，使开关跳闸时，应采用“分路合闸检查”方法找出故障线路，使其余线路恢复供电。</a:t>
            </a:r>
            <a:br>
              <a:rPr lang="zh-CN" altLang="en-US" sz="2400" dirty="0">
                <a:latin typeface="楷体" pitchFamily="49" charset="-122"/>
                <a:ea typeface="楷体" pitchFamily="49" charset="-122"/>
              </a:rPr>
            </a:br>
            <a:br>
              <a:rPr lang="zh-CN" altLang="en-US" sz="2400" dirty="0"/>
            </a:br>
            <a:endParaRPr lang="zh-CN" altLang="en-US" sz="2400" dirty="0">
              <a:latin typeface="宋体" charset="-122"/>
            </a:endParaRPr>
          </a:p>
          <a:p>
            <a:pPr fontAlgn="auto">
              <a:lnSpc>
                <a:spcPct val="80000"/>
              </a:lnSpc>
              <a:spcAft>
                <a:spcPts val="0"/>
              </a:spcAft>
              <a:buFont typeface="Cambria"/>
              <a:buChar char="+"/>
              <a:defRPr/>
            </a:pPr>
            <a:endParaRPr lang="en-US" altLang="zh-CN" sz="2400" dirty="0"/>
          </a:p>
        </p:txBody>
      </p:sp>
      <p:sp>
        <p:nvSpPr>
          <p:cNvPr id="88067" name="日期占位符 3">
            <a:extLst>
              <a:ext uri="{FF2B5EF4-FFF2-40B4-BE49-F238E27FC236}">
                <a16:creationId xmlns:a16="http://schemas.microsoft.com/office/drawing/2014/main" id="{6A2A9BBF-5C87-44A1-94CE-1D713132E66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2E0C2EE1-B7C5-4699-BB13-C4406600C0D1}" type="datetime1">
              <a:rPr lang="zh-CN" altLang="en-US" sz="1400" smtClean="0"/>
              <a:pPr eaLnBrk="1" hangingPunct="1"/>
              <a:t>2021/1/5</a:t>
            </a:fld>
            <a:endParaRPr lang="en-US" altLang="zh-CN" sz="1400"/>
          </a:p>
        </p:txBody>
      </p:sp>
      <p:sp>
        <p:nvSpPr>
          <p:cNvPr id="88068" name="灯片编号占位符 5">
            <a:extLst>
              <a:ext uri="{FF2B5EF4-FFF2-40B4-BE49-F238E27FC236}">
                <a16:creationId xmlns:a16="http://schemas.microsoft.com/office/drawing/2014/main" id="{742188DC-0D93-49AB-B75F-2690EEB82EE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fld id="{8798096B-79CB-4A54-9AE1-258C17DB73CE}" type="slidenum">
              <a:rPr lang="en-US" altLang="zh-CN" sz="1400"/>
              <a:pPr eaLnBrk="1" hangingPunct="1"/>
              <a:t>72</a:t>
            </a:fld>
            <a:endParaRPr lang="en-US" altLang="zh-CN"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146" name="Object 3">
            <a:extLst>
              <a:ext uri="{FF2B5EF4-FFF2-40B4-BE49-F238E27FC236}">
                <a16:creationId xmlns:a16="http://schemas.microsoft.com/office/drawing/2014/main" id="{B99BE901-FC39-41E9-9B34-90A69F9C226D}"/>
              </a:ext>
            </a:extLst>
          </p:cNvPr>
          <p:cNvGraphicFramePr>
            <a:graphicFrameLocks noChangeAspect="1"/>
          </p:cNvGraphicFramePr>
          <p:nvPr/>
        </p:nvGraphicFramePr>
        <p:xfrm>
          <a:off x="4140200" y="1628775"/>
          <a:ext cx="4679950" cy="3960813"/>
        </p:xfrm>
        <a:graphic>
          <a:graphicData uri="http://schemas.openxmlformats.org/presentationml/2006/ole">
            <mc:AlternateContent xmlns:mc="http://schemas.openxmlformats.org/markup-compatibility/2006">
              <mc:Choice xmlns:v="urn:schemas-microsoft-com:vml" Requires="v">
                <p:oleObj name="Bitmap Image" r:id="rId3" imgW="14165652" imgH="10457143" progId="Paint.Picture">
                  <p:embed/>
                </p:oleObj>
              </mc:Choice>
              <mc:Fallback>
                <p:oleObj name="Bitmap Image" r:id="rId3" imgW="14165652" imgH="10457143"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1628775"/>
                        <a:ext cx="4679950" cy="396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7" name="Rectangle 2">
            <a:extLst>
              <a:ext uri="{FF2B5EF4-FFF2-40B4-BE49-F238E27FC236}">
                <a16:creationId xmlns:a16="http://schemas.microsoft.com/office/drawing/2014/main" id="{BA88EAAD-A3B8-4382-8C87-7AA3B5670926}"/>
              </a:ext>
            </a:extLst>
          </p:cNvPr>
          <p:cNvSpPr>
            <a:spLocks noChangeArrowheads="1"/>
          </p:cNvSpPr>
          <p:nvPr/>
        </p:nvSpPr>
        <p:spPr bwMode="auto">
          <a:xfrm>
            <a:off x="323850" y="549275"/>
            <a:ext cx="4248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FF3300"/>
                </a:solidFill>
                <a:latin typeface="Times New Roman" panose="02020603050405020304" pitchFamily="18" charset="0"/>
                <a:ea typeface="黑体" panose="02010609060101010101" pitchFamily="49" charset="-122"/>
              </a:rPr>
              <a:t>（二）树干式接线</a:t>
            </a:r>
          </a:p>
        </p:txBody>
      </p:sp>
      <p:sp>
        <p:nvSpPr>
          <p:cNvPr id="6148" name="Text Box 5">
            <a:extLst>
              <a:ext uri="{FF2B5EF4-FFF2-40B4-BE49-F238E27FC236}">
                <a16:creationId xmlns:a16="http://schemas.microsoft.com/office/drawing/2014/main" id="{16F45EE0-B8D2-4176-BE3D-00F729D81F61}"/>
              </a:ext>
            </a:extLst>
          </p:cNvPr>
          <p:cNvSpPr txBox="1">
            <a:spLocks noChangeArrowheads="1"/>
          </p:cNvSpPr>
          <p:nvPr/>
        </p:nvSpPr>
        <p:spPr bwMode="auto">
          <a:xfrm>
            <a:off x="395288" y="1125538"/>
            <a:ext cx="3960812" cy="555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kumimoji="1" lang="zh-CN" altLang="en-US" sz="2800" b="1">
                <a:solidFill>
                  <a:srgbClr val="0000FF"/>
                </a:solidFill>
                <a:latin typeface="Times New Roman" panose="02020603050405020304" pitchFamily="18" charset="0"/>
                <a:ea typeface="黑体" panose="02010609060101010101" pitchFamily="49" charset="-122"/>
              </a:rPr>
              <a:t>优缺点</a:t>
            </a:r>
            <a:r>
              <a:rPr kumimoji="1" lang="zh-CN" altLang="en-US" sz="2800" b="1">
                <a:latin typeface="Times New Roman" panose="02020603050405020304" pitchFamily="18" charset="0"/>
                <a:ea typeface="黑体" panose="02010609060101010101" pitchFamily="49" charset="-122"/>
              </a:rPr>
              <a:t>（</a:t>
            </a:r>
            <a:r>
              <a:rPr kumimoji="1" lang="zh-CN" altLang="en-US" sz="2800" b="1">
                <a:solidFill>
                  <a:srgbClr val="FF3300"/>
                </a:solidFill>
                <a:latin typeface="Times New Roman" panose="02020603050405020304" pitchFamily="18" charset="0"/>
                <a:ea typeface="黑体" panose="02010609060101010101" pitchFamily="49" charset="-122"/>
              </a:rPr>
              <a:t>与放射式相反</a:t>
            </a:r>
            <a:r>
              <a:rPr kumimoji="1" lang="zh-CN" altLang="en-US" sz="2800" b="1">
                <a:latin typeface="Times New Roman" panose="02020603050405020304" pitchFamily="18" charset="0"/>
                <a:ea typeface="黑体" panose="02010609060101010101" pitchFamily="49" charset="-122"/>
              </a:rPr>
              <a:t>）：</a:t>
            </a:r>
          </a:p>
          <a:p>
            <a:pPr eaLnBrk="1" hangingPunct="1">
              <a:spcBef>
                <a:spcPct val="20000"/>
              </a:spcBef>
            </a:pPr>
            <a:r>
              <a:rPr kumimoji="1" lang="zh-CN" altLang="en-US" sz="2800" b="1">
                <a:latin typeface="Times New Roman" panose="02020603050405020304" pitchFamily="18" charset="0"/>
                <a:ea typeface="黑体" panose="02010609060101010101" pitchFamily="49" charset="-122"/>
              </a:rPr>
              <a:t>开关设备较少，有色金属消耗量较少；</a:t>
            </a:r>
          </a:p>
          <a:p>
            <a:pPr eaLnBrk="1" hangingPunct="1">
              <a:spcBef>
                <a:spcPct val="20000"/>
              </a:spcBef>
            </a:pPr>
            <a:r>
              <a:rPr kumimoji="1" lang="zh-CN" altLang="en-US" sz="2800" b="1">
                <a:latin typeface="Times New Roman" panose="02020603050405020304" pitchFamily="18" charset="0"/>
                <a:ea typeface="黑体" panose="02010609060101010101" pitchFamily="49" charset="-122"/>
              </a:rPr>
              <a:t>干线故障时，影响范围大，供电可靠性较低。</a:t>
            </a:r>
          </a:p>
          <a:p>
            <a:pPr eaLnBrk="1" hangingPunct="1">
              <a:spcBef>
                <a:spcPct val="20000"/>
              </a:spcBef>
            </a:pPr>
            <a:r>
              <a:rPr kumimoji="1" lang="zh-CN" altLang="en-US" sz="2800" b="1">
                <a:solidFill>
                  <a:srgbClr val="0000FF"/>
                </a:solidFill>
                <a:latin typeface="Times New Roman" panose="02020603050405020304" pitchFamily="18" charset="0"/>
                <a:ea typeface="黑体" panose="02010609060101010101" pitchFamily="49" charset="-122"/>
              </a:rPr>
              <a:t>适用：</a:t>
            </a:r>
          </a:p>
          <a:p>
            <a:pPr eaLnBrk="1" hangingPunct="1">
              <a:spcBef>
                <a:spcPct val="20000"/>
              </a:spcBef>
            </a:pPr>
            <a:r>
              <a:rPr kumimoji="1" lang="zh-CN" altLang="en-US" sz="2800" b="1">
                <a:latin typeface="Times New Roman" panose="02020603050405020304" pitchFamily="18" charset="0"/>
                <a:ea typeface="黑体" panose="02010609060101010101" pitchFamily="49" charset="-122"/>
              </a:rPr>
              <a:t>容量较小而分布较均匀的设备（如机械加工车间、工具车间、机修车间、机床、小型加热炉等）。</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170" name="Object 2">
            <a:extLst>
              <a:ext uri="{FF2B5EF4-FFF2-40B4-BE49-F238E27FC236}">
                <a16:creationId xmlns:a16="http://schemas.microsoft.com/office/drawing/2014/main" id="{F6D6C182-41D5-4657-9A71-5F05C784CF61}"/>
              </a:ext>
            </a:extLst>
          </p:cNvPr>
          <p:cNvGraphicFramePr>
            <a:graphicFrameLocks noChangeAspect="1"/>
          </p:cNvGraphicFramePr>
          <p:nvPr/>
        </p:nvGraphicFramePr>
        <p:xfrm>
          <a:off x="2700338" y="1341438"/>
          <a:ext cx="5995987" cy="2536825"/>
        </p:xfrm>
        <a:graphic>
          <a:graphicData uri="http://schemas.openxmlformats.org/presentationml/2006/ole">
            <mc:AlternateContent xmlns:mc="http://schemas.openxmlformats.org/markup-compatibility/2006">
              <mc:Choice xmlns:v="urn:schemas-microsoft-com:vml" Requires="v">
                <p:oleObj name="Bitmap Image" r:id="rId3" imgW="13085714" imgH="5533333" progId="Paint.Picture">
                  <p:embed/>
                </p:oleObj>
              </mc:Choice>
              <mc:Fallback>
                <p:oleObj name="Bitmap Image" r:id="rId3" imgW="13085714" imgH="5533333"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1341438"/>
                        <a:ext cx="5995987"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1" name="Text Box 3">
            <a:extLst>
              <a:ext uri="{FF2B5EF4-FFF2-40B4-BE49-F238E27FC236}">
                <a16:creationId xmlns:a16="http://schemas.microsoft.com/office/drawing/2014/main" id="{5EECD66B-3A52-4075-A788-968CF562A35B}"/>
              </a:ext>
            </a:extLst>
          </p:cNvPr>
          <p:cNvSpPr txBox="1">
            <a:spLocks noChangeArrowheads="1"/>
          </p:cNvSpPr>
          <p:nvPr/>
        </p:nvSpPr>
        <p:spPr bwMode="auto">
          <a:xfrm>
            <a:off x="900113" y="4149725"/>
            <a:ext cx="7559675"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0000FF"/>
                </a:solidFill>
                <a:latin typeface="Times New Roman" panose="02020603050405020304" pitchFamily="18" charset="0"/>
                <a:ea typeface="黑体" panose="02010609060101010101" pitchFamily="49" charset="-122"/>
              </a:rPr>
              <a:t>适用于</a:t>
            </a:r>
            <a:r>
              <a:rPr kumimoji="1" lang="zh-CN" altLang="en-US" sz="2800" b="1">
                <a:latin typeface="黑体" panose="02010609060101010101" pitchFamily="49" charset="-122"/>
                <a:ea typeface="黑体" panose="02010609060101010101" pitchFamily="49" charset="-122"/>
              </a:rPr>
              <a:t>用电设备彼此相距很近而容量较小的次要用电设备。</a:t>
            </a:r>
          </a:p>
          <a:p>
            <a:pPr eaLnBrk="1" hangingPunct="1">
              <a:spcBef>
                <a:spcPct val="50000"/>
              </a:spcBef>
            </a:pPr>
            <a:r>
              <a:rPr kumimoji="1" lang="zh-CN" altLang="en-US" sz="2800" b="1">
                <a:latin typeface="黑体" panose="02010609060101010101" pitchFamily="49" charset="-122"/>
                <a:ea typeface="黑体" panose="02010609060101010101" pitchFamily="49" charset="-122"/>
              </a:rPr>
              <a:t>链式相连</a:t>
            </a:r>
            <a:r>
              <a:rPr kumimoji="1" lang="zh-CN" altLang="en-US" sz="2800" b="1">
                <a:solidFill>
                  <a:srgbClr val="FF3300"/>
                </a:solidFill>
                <a:latin typeface="黑体" panose="02010609060101010101" pitchFamily="49" charset="-122"/>
                <a:ea typeface="黑体" panose="02010609060101010101" pitchFamily="49" charset="-122"/>
              </a:rPr>
              <a:t>用电设备</a:t>
            </a:r>
            <a:r>
              <a:rPr kumimoji="1" lang="zh-CN" altLang="en-US" sz="2800" b="1">
                <a:latin typeface="黑体" panose="02010609060101010101" pitchFamily="49" charset="-122"/>
                <a:ea typeface="黑体" panose="02010609060101010101" pitchFamily="49" charset="-122"/>
              </a:rPr>
              <a:t>一般</a:t>
            </a:r>
            <a:r>
              <a:rPr kumimoji="1" lang="zh-CN" altLang="en-US" sz="2800" b="1">
                <a:solidFill>
                  <a:srgbClr val="FF3300"/>
                </a:solidFill>
                <a:latin typeface="黑体" panose="02010609060101010101" pitchFamily="49" charset="-122"/>
                <a:ea typeface="黑体" panose="02010609060101010101" pitchFamily="49" charset="-122"/>
              </a:rPr>
              <a:t>不宜超过</a:t>
            </a:r>
            <a:r>
              <a:rPr kumimoji="1" lang="en-US" altLang="zh-CN" sz="2800" b="1">
                <a:solidFill>
                  <a:srgbClr val="FF3300"/>
                </a:solidFill>
                <a:latin typeface="黑体" panose="02010609060101010101" pitchFamily="49" charset="-122"/>
                <a:ea typeface="黑体" panose="02010609060101010101" pitchFamily="49" charset="-122"/>
              </a:rPr>
              <a:t>5</a:t>
            </a:r>
            <a:r>
              <a:rPr kumimoji="1" lang="zh-CN" altLang="en-US" sz="2800" b="1">
                <a:solidFill>
                  <a:srgbClr val="FF3300"/>
                </a:solidFill>
                <a:latin typeface="黑体" panose="02010609060101010101" pitchFamily="49" charset="-122"/>
                <a:ea typeface="黑体" panose="02010609060101010101" pitchFamily="49" charset="-122"/>
              </a:rPr>
              <a:t>台</a:t>
            </a:r>
            <a:r>
              <a:rPr kumimoji="1" lang="zh-CN" altLang="en-US" sz="2800" b="1">
                <a:latin typeface="黑体" panose="02010609060101010101" pitchFamily="49" charset="-122"/>
                <a:ea typeface="黑体" panose="02010609060101010101" pitchFamily="49" charset="-122"/>
              </a:rPr>
              <a:t>，</a:t>
            </a:r>
            <a:r>
              <a:rPr kumimoji="1" lang="zh-CN" altLang="en-US" sz="2800" b="1">
                <a:solidFill>
                  <a:srgbClr val="0000FF"/>
                </a:solidFill>
                <a:latin typeface="黑体" panose="02010609060101010101" pitchFamily="49" charset="-122"/>
                <a:ea typeface="黑体" panose="02010609060101010101" pitchFamily="49" charset="-122"/>
              </a:rPr>
              <a:t>配电箱不宜超过</a:t>
            </a:r>
            <a:r>
              <a:rPr kumimoji="1" lang="en-US" altLang="zh-CN" sz="2800" b="1">
                <a:solidFill>
                  <a:srgbClr val="0000FF"/>
                </a:solidFill>
                <a:latin typeface="黑体" panose="02010609060101010101" pitchFamily="49" charset="-122"/>
                <a:ea typeface="黑体" panose="02010609060101010101" pitchFamily="49" charset="-122"/>
              </a:rPr>
              <a:t>3</a:t>
            </a:r>
            <a:r>
              <a:rPr kumimoji="1" lang="zh-CN" altLang="en-US" sz="2800" b="1">
                <a:solidFill>
                  <a:srgbClr val="0000FF"/>
                </a:solidFill>
                <a:latin typeface="黑体" panose="02010609060101010101" pitchFamily="49" charset="-122"/>
                <a:ea typeface="黑体" panose="02010609060101010101" pitchFamily="49" charset="-122"/>
              </a:rPr>
              <a:t>台</a:t>
            </a:r>
            <a:r>
              <a:rPr kumimoji="1" lang="zh-CN" altLang="en-US" sz="2800" b="1">
                <a:latin typeface="黑体" panose="02010609060101010101" pitchFamily="49" charset="-122"/>
                <a:ea typeface="黑体" panose="02010609060101010101" pitchFamily="49" charset="-122"/>
              </a:rPr>
              <a:t>，总容量不宜超过</a:t>
            </a:r>
            <a:r>
              <a:rPr kumimoji="1" lang="en-US" altLang="zh-CN" sz="2800" b="1">
                <a:latin typeface="黑体" panose="02010609060101010101" pitchFamily="49" charset="-122"/>
                <a:ea typeface="黑体" panose="02010609060101010101" pitchFamily="49" charset="-122"/>
              </a:rPr>
              <a:t>10KW</a:t>
            </a:r>
            <a:r>
              <a:rPr kumimoji="1" lang="zh-CN" altLang="en-US" sz="2800" b="1">
                <a:latin typeface="黑体" panose="02010609060101010101" pitchFamily="49" charset="-122"/>
                <a:ea typeface="黑体" panose="02010609060101010101" pitchFamily="49" charset="-122"/>
              </a:rPr>
              <a:t>。</a:t>
            </a:r>
          </a:p>
        </p:txBody>
      </p:sp>
      <p:sp>
        <p:nvSpPr>
          <p:cNvPr id="7172" name="Rectangle 6">
            <a:extLst>
              <a:ext uri="{FF2B5EF4-FFF2-40B4-BE49-F238E27FC236}">
                <a16:creationId xmlns:a16="http://schemas.microsoft.com/office/drawing/2014/main" id="{09612529-2884-46A9-984B-DD191C1687A2}"/>
              </a:ext>
            </a:extLst>
          </p:cNvPr>
          <p:cNvSpPr>
            <a:spLocks noChangeArrowheads="1"/>
          </p:cNvSpPr>
          <p:nvPr/>
        </p:nvSpPr>
        <p:spPr bwMode="auto">
          <a:xfrm>
            <a:off x="395288" y="1052513"/>
            <a:ext cx="2447925"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0000FF"/>
                </a:solidFill>
                <a:latin typeface="Times New Roman" panose="02020603050405020304" pitchFamily="18" charset="0"/>
                <a:ea typeface="黑体" panose="02010609060101010101" pitchFamily="49" charset="-122"/>
              </a:rPr>
              <a:t>变形的树干接线</a:t>
            </a:r>
            <a:r>
              <a:rPr kumimoji="1" lang="zh-CN" altLang="en-US" sz="3200" b="1">
                <a:solidFill>
                  <a:srgbClr val="000000"/>
                </a:solidFill>
                <a:latin typeface="Times New Roman" panose="02020603050405020304" pitchFamily="18" charset="0"/>
                <a:ea typeface="黑体" panose="02010609060101010101" pitchFamily="49" charset="-122"/>
              </a:rPr>
              <a:t>，又称</a:t>
            </a:r>
            <a:r>
              <a:rPr kumimoji="1" lang="zh-CN" altLang="en-US" sz="3200" b="1">
                <a:solidFill>
                  <a:srgbClr val="FF3300"/>
                </a:solidFill>
                <a:latin typeface="Times New Roman" panose="02020603050405020304" pitchFamily="18" charset="0"/>
                <a:ea typeface="黑体" panose="02010609060101010101" pitchFamily="49" charset="-122"/>
              </a:rPr>
              <a:t>链式接线</a:t>
            </a:r>
            <a:r>
              <a:rPr kumimoji="1" lang="zh-CN" altLang="en-US" sz="3200" b="1">
                <a:solidFill>
                  <a:srgbClr val="000000"/>
                </a:solidFill>
                <a:latin typeface="Times New Roman" panose="02020603050405020304" pitchFamily="18" charset="0"/>
                <a:ea typeface="黑体" panose="02010609060101010101" pitchFamily="49" charset="-122"/>
              </a:rPr>
              <a:t>。</a:t>
            </a:r>
          </a:p>
          <a:p>
            <a:pPr eaLnBrk="1" hangingPunct="1">
              <a:spcBef>
                <a:spcPct val="50000"/>
              </a:spcBef>
            </a:pPr>
            <a:r>
              <a:rPr kumimoji="1" lang="zh-CN" altLang="en-US" sz="2800" b="1">
                <a:solidFill>
                  <a:srgbClr val="0000FF"/>
                </a:solidFill>
                <a:latin typeface="Times New Roman" panose="02020603050405020304" pitchFamily="18" charset="0"/>
                <a:ea typeface="黑体" panose="02010609060101010101" pitchFamily="49" charset="-122"/>
              </a:rPr>
              <a:t>特点：</a:t>
            </a:r>
            <a:r>
              <a:rPr kumimoji="1" lang="zh-CN" altLang="en-US" sz="2800" b="1">
                <a:solidFill>
                  <a:srgbClr val="000000"/>
                </a:solidFill>
                <a:latin typeface="Times New Roman" panose="02020603050405020304" pitchFamily="18" charset="0"/>
                <a:ea typeface="黑体" panose="02010609060101010101" pitchFamily="49" charset="-122"/>
              </a:rPr>
              <a:t>与树干式基本相同。</a:t>
            </a:r>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7543</TotalTime>
  <Words>6478</Words>
  <Application>Microsoft Office PowerPoint</Application>
  <PresentationFormat>On-screen Show (4:3)</PresentationFormat>
  <Paragraphs>621</Paragraphs>
  <Slides>72</Slides>
  <Notes>22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72</vt:i4>
      </vt:variant>
    </vt:vector>
  </HeadingPairs>
  <TitlesOfParts>
    <vt:vector size="84" baseType="lpstr">
      <vt:lpstr>Arial</vt:lpstr>
      <vt:lpstr>宋体</vt:lpstr>
      <vt:lpstr>Times New Roman</vt:lpstr>
      <vt:lpstr>黑体</vt:lpstr>
      <vt:lpstr>Symbol</vt:lpstr>
      <vt:lpstr>楷体_GB2312</vt:lpstr>
      <vt:lpstr>Wingdings</vt:lpstr>
      <vt:lpstr>楷体</vt:lpstr>
      <vt:lpstr>Cambria</vt:lpstr>
      <vt:lpstr>默认设计模板</vt:lpstr>
      <vt:lpstr>Paintbrush Picture</vt:lpstr>
      <vt:lpstr>MathType 7.0 Equation</vt:lpstr>
      <vt:lpstr>第五章 工厂电力线路</vt:lpstr>
      <vt:lpstr>5.1 工厂电力线路及其接线方式</vt:lpstr>
      <vt:lpstr>5.1.1 高压线路的接线方式</vt:lpstr>
      <vt:lpstr>PowerPoint Presentation</vt:lpstr>
      <vt:lpstr>PowerPoint Presentation</vt:lpstr>
      <vt:lpstr>PowerPoint Presentation</vt:lpstr>
      <vt:lpstr>5.1.2 低压线路的接线方式</vt:lpstr>
      <vt:lpstr>PowerPoint Presentation</vt:lpstr>
      <vt:lpstr>PowerPoint Presentation</vt:lpstr>
      <vt:lpstr>PowerPoint Presentation</vt:lpstr>
      <vt:lpstr>5.1 工厂电力线路及其接线方式</vt:lpstr>
      <vt:lpstr>5.2 工厂电力线路的结构和敷设</vt:lpstr>
      <vt:lpstr>5.2.1 架空线路的结构</vt:lpstr>
      <vt:lpstr>5.2.1 架空线路的结构</vt:lpstr>
      <vt:lpstr>PowerPoint Presentation</vt:lpstr>
      <vt:lpstr>PowerPoint Presentation</vt:lpstr>
      <vt:lpstr>PowerPoint Presentation</vt:lpstr>
      <vt:lpstr>PowerPoint Presentation</vt:lpstr>
      <vt:lpstr>PowerPoint Presentation</vt:lpstr>
      <vt:lpstr>PowerPoint Presentation</vt:lpstr>
      <vt:lpstr>线路绝缘子和金具</vt:lpstr>
      <vt:lpstr>线路绝缘子和金具</vt:lpstr>
      <vt:lpstr>PowerPoint Presentation</vt:lpstr>
      <vt:lpstr>5.2.2 架空线路的敷设</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5.2.3 电缆线路的结构</vt:lpstr>
      <vt:lpstr>5.2.3 电缆线路的结构</vt:lpstr>
      <vt:lpstr>PowerPoint Presentation</vt:lpstr>
      <vt:lpstr>5.2.3 电缆线路的结构</vt:lpstr>
      <vt:lpstr>5.2.4 电缆线路的敷设</vt:lpstr>
      <vt:lpstr>PowerPoint Presentation</vt:lpstr>
      <vt:lpstr>PowerPoint Presentation</vt:lpstr>
      <vt:lpstr>PowerPoint Presentation</vt:lpstr>
      <vt:lpstr>PowerPoint Presentation</vt:lpstr>
      <vt:lpstr>5.2.5 车间线路的结构和敷设</vt:lpstr>
      <vt:lpstr>PowerPoint Presentation</vt:lpstr>
      <vt:lpstr>PowerPoint Presentation</vt:lpstr>
      <vt:lpstr>（二）裸导线的结构和敷设</vt:lpstr>
      <vt:lpstr>PowerPoint Presentation</vt:lpstr>
      <vt:lpstr>PowerPoint Presentation</vt:lpstr>
      <vt:lpstr>5.3 导线和电缆截面的选择计算</vt:lpstr>
      <vt:lpstr>5.3 导线和电缆截面的选择计算</vt:lpstr>
      <vt:lpstr>5.3 导线和电缆截面的选择计算</vt:lpstr>
      <vt:lpstr>5.3.1 按发热条件选择导线和电缆截面</vt:lpstr>
      <vt:lpstr>回顾</vt:lpstr>
      <vt:lpstr>PowerPoint Presentation</vt:lpstr>
      <vt:lpstr>PowerPoint Presentation</vt:lpstr>
      <vt:lpstr>（二）中性线和保护线截面的选择</vt:lpstr>
      <vt:lpstr>1、中性线（N线）截面A0的选择</vt:lpstr>
      <vt:lpstr>2、保护线（PE线）截面APE的选择</vt:lpstr>
      <vt:lpstr>5.3.2 按经济电流密度选择导线和电缆的截面</vt:lpstr>
      <vt:lpstr>PowerPoint Presentation</vt:lpstr>
      <vt:lpstr>PowerPoint Presentation</vt:lpstr>
      <vt:lpstr>PowerPoint Presentation</vt:lpstr>
      <vt:lpstr>PowerPoint Presentation</vt:lpstr>
      <vt:lpstr>5.3.4 母线、电缆和绝缘导线的校验   （一）母线的校验       母线在按发热条件选择后，应校验其短路的动稳定度和热稳定度。   （二）电缆和绝缘导线的校验       电缆和绝缘导线不需要校验其短路的动稳定度，但需要校验热稳定度。</vt:lpstr>
      <vt:lpstr>PowerPoint Presentation</vt:lpstr>
      <vt:lpstr>电力线路的运行维护与检修试验　</vt:lpstr>
      <vt:lpstr>⒉ 巡视项目 </vt:lpstr>
      <vt:lpstr>二、电缆线路的运行维护 </vt:lpstr>
      <vt:lpstr>PowerPoint Presentation</vt:lpstr>
      <vt:lpstr>三、车间配电线路的运行维护</vt:lpstr>
      <vt:lpstr>PowerPoint Presentation</vt:lpstr>
      <vt:lpstr>四、线路运行中突遇停电的处理 </vt:lpstr>
      <vt:lpstr>PowerPoint Presentation</vt:lpstr>
    </vt:vector>
  </TitlesOfParts>
  <Company>hust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梅慧兰</dc:creator>
  <cp:lastModifiedBy>flamingo</cp:lastModifiedBy>
  <cp:revision>629</cp:revision>
  <dcterms:created xsi:type="dcterms:W3CDTF">2003-03-01T13:55:00Z</dcterms:created>
  <dcterms:modified xsi:type="dcterms:W3CDTF">2021-01-05T03:28:02Z</dcterms:modified>
</cp:coreProperties>
</file>